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6" r:id="rId2"/>
    <p:sldId id="258" r:id="rId3"/>
    <p:sldId id="325" r:id="rId4"/>
    <p:sldId id="326" r:id="rId5"/>
    <p:sldId id="327" r:id="rId6"/>
    <p:sldId id="329" r:id="rId7"/>
    <p:sldId id="328" r:id="rId8"/>
    <p:sldId id="331" r:id="rId9"/>
    <p:sldId id="330" r:id="rId10"/>
    <p:sldId id="347" r:id="rId11"/>
    <p:sldId id="332" r:id="rId12"/>
    <p:sldId id="333" r:id="rId13"/>
    <p:sldId id="334" r:id="rId14"/>
    <p:sldId id="335" r:id="rId15"/>
    <p:sldId id="336" r:id="rId16"/>
    <p:sldId id="337" r:id="rId17"/>
    <p:sldId id="338" r:id="rId18"/>
    <p:sldId id="339" r:id="rId19"/>
    <p:sldId id="345" r:id="rId20"/>
    <p:sldId id="346" r:id="rId21"/>
    <p:sldId id="324" r:id="rId22"/>
    <p:sldId id="34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1" autoAdjust="0"/>
    <p:restoredTop sz="72326" autoAdjust="0"/>
  </p:normalViewPr>
  <p:slideViewPr>
    <p:cSldViewPr snapToGrid="0">
      <p:cViewPr varScale="1">
        <p:scale>
          <a:sx n="79" d="100"/>
          <a:sy n="79" d="100"/>
        </p:scale>
        <p:origin x="17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00CA3A-6C47-4F3C-A89D-6E577A956A45}" type="datetimeFigureOut">
              <a:rPr lang="en-US" smtClean="0"/>
              <a:t>12/27/2021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65280F-4663-4BC7-9140-0FBC61231066}" type="slidenum">
              <a:rPr lang="en-US" smtClean="0"/>
              <a:t>‹#›</a:t>
            </a:fld>
            <a:endParaRPr lang="en-US" dirty="0"/>
          </a:p>
        </p:txBody>
      </p:sp>
    </p:spTree>
    <p:extLst>
      <p:ext uri="{BB962C8B-B14F-4D97-AF65-F5344CB8AC3E}">
        <p14:creationId xmlns:p14="http://schemas.microsoft.com/office/powerpoint/2010/main" val="3821351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A22AB7-5935-434D-99E3-6D55F5AEB2A7}" type="datetimeFigureOut">
              <a:rPr lang="en-US" smtClean="0"/>
              <a:t>12/27/2021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5E6903-679E-41D7-A9A0-D37C1E31F29A}" type="slidenum">
              <a:rPr lang="en-US" smtClean="0"/>
              <a:t>‹#›</a:t>
            </a:fld>
            <a:endParaRPr lang="en-US" dirty="0"/>
          </a:p>
        </p:txBody>
      </p:sp>
    </p:spTree>
    <p:extLst>
      <p:ext uri="{BB962C8B-B14F-4D97-AF65-F5344CB8AC3E}">
        <p14:creationId xmlns:p14="http://schemas.microsoft.com/office/powerpoint/2010/main" val="304458596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Quantify worker’s exposure and determine health risk (characterize noise hazard), assess the noise situation for controls</a:t>
            </a:r>
          </a:p>
          <a:p>
            <a:endParaRPr lang="en-US" dirty="0"/>
          </a:p>
        </p:txBody>
      </p:sp>
    </p:spTree>
    <p:extLst>
      <p:ext uri="{BB962C8B-B14F-4D97-AF65-F5344CB8AC3E}">
        <p14:creationId xmlns:p14="http://schemas.microsoft.com/office/powerpoint/2010/main" val="4234087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Reduce or eliminate noise level at source; baffles/sound absorbing material; preventive maintenance; purchase new, quieter; isolation; consultation by Industrial Hygienist or Audiologist</a:t>
            </a:r>
          </a:p>
          <a:p>
            <a:endParaRPr lang="en-US" dirty="0"/>
          </a:p>
        </p:txBody>
      </p:sp>
    </p:spTree>
    <p:extLst>
      <p:ext uri="{BB962C8B-B14F-4D97-AF65-F5344CB8AC3E}">
        <p14:creationId xmlns:p14="http://schemas.microsoft.com/office/powerpoint/2010/main" val="738017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dirty="0" smtClean="0"/>
              <a:t>Controlling exposure to noise is the most important method of protecting workers</a:t>
            </a:r>
          </a:p>
          <a:p>
            <a:pPr>
              <a:defRPr/>
            </a:pPr>
            <a:r>
              <a:rPr lang="en-US" altLang="en-US" dirty="0" smtClean="0"/>
              <a:t>A hierarchy of controls is used as a means of determining how to implement feasible and effective control solutions</a:t>
            </a:r>
          </a:p>
          <a:p>
            <a:pPr>
              <a:defRPr/>
            </a:pPr>
            <a:r>
              <a:rPr lang="en-US" altLang="en-US" b="1" dirty="0" smtClean="0"/>
              <a:t>Engineering controls: </a:t>
            </a:r>
            <a:r>
              <a:rPr lang="en-US" altLang="en-US" dirty="0" smtClean="0"/>
              <a:t>reduce the noise at the source</a:t>
            </a:r>
          </a:p>
          <a:p>
            <a:pPr>
              <a:defRPr/>
            </a:pPr>
            <a:r>
              <a:rPr lang="en-US" altLang="en-US" b="1" dirty="0" smtClean="0"/>
              <a:t>Administrative controls: </a:t>
            </a:r>
            <a:r>
              <a:rPr lang="en-US" altLang="en-US" dirty="0" smtClean="0"/>
              <a:t>worker rotation or isolation to reduce burden of exposure</a:t>
            </a:r>
          </a:p>
          <a:p>
            <a:pPr>
              <a:defRPr/>
            </a:pPr>
            <a:r>
              <a:rPr lang="en-US" altLang="en-US" b="1" dirty="0" smtClean="0"/>
              <a:t>Personal protective equipment (PPE): </a:t>
            </a:r>
            <a:r>
              <a:rPr lang="en-US" altLang="en-US" dirty="0" smtClean="0"/>
              <a:t>worker use of hearing protection</a:t>
            </a:r>
          </a:p>
          <a:p>
            <a:pPr>
              <a:defRPr/>
            </a:pPr>
            <a:r>
              <a:rPr lang="en-US" altLang="en-US" dirty="0" smtClean="0"/>
              <a:t>The effectiveness of the noise control methods decrease across the hierarchy, with Engineering Controls as the most effective to PPE as the least effective</a:t>
            </a:r>
          </a:p>
          <a:p>
            <a:pPr>
              <a:defRPr/>
            </a:pPr>
            <a:r>
              <a:rPr lang="en-US" altLang="en-US" dirty="0" smtClean="0"/>
              <a:t>PPE is the least effective, as it relies on daily worker behavior to protect from the hazard</a:t>
            </a:r>
          </a:p>
          <a:p>
            <a:pPr>
              <a:defRPr/>
            </a:pPr>
            <a:r>
              <a:rPr lang="en-US" altLang="en-US" dirty="0" smtClean="0"/>
              <a:t>(Image: Created/Provided by Erica Wenner)</a:t>
            </a:r>
            <a:endParaRPr lang="en-US" dirty="0" smtClean="0"/>
          </a:p>
          <a:p>
            <a:endParaRPr lang="en-US" dirty="0"/>
          </a:p>
        </p:txBody>
      </p:sp>
    </p:spTree>
    <p:extLst>
      <p:ext uri="{BB962C8B-B14F-4D97-AF65-F5344CB8AC3E}">
        <p14:creationId xmlns:p14="http://schemas.microsoft.com/office/powerpoint/2010/main" val="293827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most effective way to control noise, if substitution and elimination of the noise source are not feasible is engineering controls</a:t>
            </a:r>
          </a:p>
          <a:p>
            <a:r>
              <a:rPr lang="en-US" altLang="en-US" dirty="0" smtClean="0"/>
              <a:t>Examples: replace/isolate machine, reduce the speed of a machine, reduce compressed air pressure, apply damping material, </a:t>
            </a:r>
            <a:r>
              <a:rPr lang="en-US" sz="1200" kern="1200" dirty="0" smtClean="0">
                <a:solidFill>
                  <a:schemeClr val="tx1"/>
                </a:solidFill>
                <a:effectLst/>
                <a:latin typeface="+mn-lt"/>
                <a:ea typeface="+mn-ea"/>
                <a:cs typeface="+mn-cs"/>
              </a:rPr>
              <a:t>and replace </a:t>
            </a:r>
            <a:r>
              <a:rPr lang="en-US" altLang="en-US" dirty="0" smtClean="0"/>
              <a:t>worn bearings or other vibrating parts</a:t>
            </a:r>
          </a:p>
          <a:p>
            <a:r>
              <a:rPr lang="en-US" altLang="en-US" dirty="0" smtClean="0"/>
              <a:t>Path: can be direct, indirect or reflected, with different control methods for each type</a:t>
            </a:r>
          </a:p>
          <a:p>
            <a:r>
              <a:rPr lang="en-US" altLang="en-US" dirty="0" smtClean="0"/>
              <a:t>Reduce noise via carefully designed enclosures around the machine, or treatments to impede the transmission of noise </a:t>
            </a:r>
          </a:p>
          <a:p>
            <a:r>
              <a:rPr lang="en-US" altLang="en-US" dirty="0" smtClean="0"/>
              <a:t>Examples: sound-absorbing materials – barriers or curtains on walls or ceilings; to reduce sound wave reflections</a:t>
            </a:r>
          </a:p>
          <a:p>
            <a:r>
              <a:rPr lang="en-US" altLang="en-US" dirty="0" smtClean="0"/>
              <a:t>(Images: http://www.hse.gov.uk/noise/goodpractice/workplacedesign.htm)</a:t>
            </a:r>
            <a:endParaRPr lang="en-US" dirty="0" smtClean="0"/>
          </a:p>
          <a:p>
            <a:endParaRPr lang="en-US" dirty="0"/>
          </a:p>
        </p:txBody>
      </p:sp>
    </p:spTree>
    <p:extLst>
      <p:ext uri="{BB962C8B-B14F-4D97-AF65-F5344CB8AC3E}">
        <p14:creationId xmlns:p14="http://schemas.microsoft.com/office/powerpoint/2010/main" val="3393410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Reducing noise in the receiver’s immediate environment, such as a booth or control room around the worker</a:t>
            </a:r>
          </a:p>
          <a:p>
            <a:r>
              <a:rPr lang="en-US" altLang="en-US" dirty="0" smtClean="0"/>
              <a:t>(Image: http://www.industrialnoisecontrol.com/custom-engineered-noise-control-solutions)</a:t>
            </a:r>
          </a:p>
          <a:p>
            <a:endParaRPr lang="en-US" dirty="0"/>
          </a:p>
        </p:txBody>
      </p:sp>
    </p:spTree>
    <p:extLst>
      <p:ext uri="{BB962C8B-B14F-4D97-AF65-F5344CB8AC3E}">
        <p14:creationId xmlns:p14="http://schemas.microsoft.com/office/powerpoint/2010/main" val="2048726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Rotating of worker out of noisy areas to prevent exceeding the PEL, restricting access to hazardous noise areas</a:t>
            </a:r>
          </a:p>
          <a:p>
            <a:r>
              <a:rPr lang="en-US" altLang="en-US" dirty="0" smtClean="0"/>
              <a:t>(Image: https://www.cdc.gov/features/protect-hearing-health/index.html)</a:t>
            </a:r>
          </a:p>
          <a:p>
            <a:endParaRPr lang="en-US" dirty="0"/>
          </a:p>
        </p:txBody>
      </p:sp>
    </p:spTree>
    <p:extLst>
      <p:ext uri="{BB962C8B-B14F-4D97-AF65-F5344CB8AC3E}">
        <p14:creationId xmlns:p14="http://schemas.microsoft.com/office/powerpoint/2010/main" val="167879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Personal protective equipment (hearing protection) is last option because of the variability in attenuation received by the user and the likelihood of consistent use is not predictable</a:t>
            </a:r>
          </a:p>
          <a:p>
            <a:r>
              <a:rPr lang="en-US" altLang="en-US" dirty="0" smtClean="0"/>
              <a:t>(Images: https://dir.indiamart.com/mumbai/hearing-protection-devices.html; https://www.usveteransmagazine.com/2017/05/19/meet-scientists-changing-way-soldiers-hear/)</a:t>
            </a:r>
          </a:p>
          <a:p>
            <a:endParaRPr lang="en-US" dirty="0"/>
          </a:p>
        </p:txBody>
      </p:sp>
    </p:spTree>
    <p:extLst>
      <p:ext uri="{BB962C8B-B14F-4D97-AF65-F5344CB8AC3E}">
        <p14:creationId xmlns:p14="http://schemas.microsoft.com/office/powerpoint/2010/main" val="47285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931774">
              <a:defRPr/>
            </a:pPr>
            <a:r>
              <a:rPr lang="en-US" altLang="en-US" dirty="0" smtClean="0"/>
              <a:t>Ensure student understand TWA</a:t>
            </a:r>
          </a:p>
          <a:p>
            <a:pPr marL="0" lvl="2" defTabSz="931774">
              <a:defRPr/>
            </a:pPr>
            <a:r>
              <a:rPr lang="en-US" altLang="en-US" dirty="0" smtClean="0"/>
              <a:t>Equivalent Continuous Level (ECL): the average of several TWAs</a:t>
            </a:r>
          </a:p>
          <a:p>
            <a:endParaRPr lang="en-US" dirty="0"/>
          </a:p>
        </p:txBody>
      </p:sp>
    </p:spTree>
    <p:extLst>
      <p:ext uri="{BB962C8B-B14F-4D97-AF65-F5344CB8AC3E}">
        <p14:creationId xmlns:p14="http://schemas.microsoft.com/office/powerpoint/2010/main" val="18973173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4580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9217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a:r>
              <a:rPr lang="en-US" altLang="en-US" b="1" dirty="0" smtClean="0"/>
              <a:t>Area noise surveys: </a:t>
            </a:r>
            <a:r>
              <a:rPr lang="en-US" altLang="en-US" dirty="0" smtClean="0"/>
              <a:t>mapping of hazardous-noise areas for posting notices, to determine the appropriate hearing protection for that equipment, and/or to determine personnel at risk or not at risk in an environment (who needs to be on a hearing conservation program)</a:t>
            </a:r>
          </a:p>
          <a:p>
            <a:pPr marL="0" lvl="3"/>
            <a:r>
              <a:rPr lang="en-US" altLang="en-US" dirty="0" smtClean="0"/>
              <a:t>Can also be completed in order to observe the work process of the worker.</a:t>
            </a:r>
          </a:p>
          <a:p>
            <a:r>
              <a:rPr lang="en-US" altLang="en-US" b="1" dirty="0" smtClean="0"/>
              <a:t>Sound level meters (SLM):</a:t>
            </a:r>
            <a:r>
              <a:rPr lang="en-US" altLang="en-US" b="1" baseline="0" dirty="0" smtClean="0"/>
              <a:t> </a:t>
            </a:r>
            <a:r>
              <a:rPr lang="en-US" altLang="en-US" dirty="0" smtClean="0"/>
              <a:t>an instrument used to measure ambient sound in an environment</a:t>
            </a:r>
          </a:p>
          <a:p>
            <a:r>
              <a:rPr lang="en-US" altLang="en-US" dirty="0" smtClean="0"/>
              <a:t>Type I SLM (precision) vs Type II SLM (general) devices</a:t>
            </a:r>
          </a:p>
          <a:p>
            <a:r>
              <a:rPr lang="en-US" altLang="en-US" dirty="0" smtClean="0"/>
              <a:t>Octave band analysis (Type I SLM); provides more specific information on the noise energy by frequency through the measurement of the octave band levels, and can determine risk to human hearing more accurately; can be used in order to accurately recommend hearing protection devices (especially in the low frequencies)</a:t>
            </a:r>
          </a:p>
          <a:p>
            <a:r>
              <a:rPr lang="en-US" altLang="en-US" b="1" dirty="0" smtClean="0"/>
              <a:t>Audiometric sound booth certification: </a:t>
            </a:r>
            <a:r>
              <a:rPr lang="en-US" altLang="en-US" dirty="0" smtClean="0"/>
              <a:t>Completed for assessment of background noise levels inside of audiometric sound booths using octave band analysis</a:t>
            </a:r>
          </a:p>
          <a:p>
            <a:r>
              <a:rPr lang="en-US" altLang="en-US" dirty="0" smtClean="0"/>
              <a:t>DoD 6055.12 provides specific background noise limits to ensure ambient noise does not interfere with hearing test results</a:t>
            </a:r>
          </a:p>
          <a:p>
            <a:r>
              <a:rPr lang="en-US" altLang="en-US" dirty="0" smtClean="0"/>
              <a:t>Required annually</a:t>
            </a:r>
          </a:p>
          <a:p>
            <a:r>
              <a:rPr lang="en-US" altLang="en-US" dirty="0" smtClean="0"/>
              <a:t>(Images: http://www.keison.co.uk/casellameasurement_cel600soundlevelmeters.shtml; http://www.raeco.com/products/noise/3m-se-400-sound-examiner.html)</a:t>
            </a:r>
            <a:endParaRPr lang="en-US" dirty="0" smtClean="0"/>
          </a:p>
          <a:p>
            <a:endParaRPr lang="en-US" dirty="0"/>
          </a:p>
        </p:txBody>
      </p:sp>
    </p:spTree>
    <p:extLst>
      <p:ext uri="{BB962C8B-B14F-4D97-AF65-F5344CB8AC3E}">
        <p14:creationId xmlns:p14="http://schemas.microsoft.com/office/powerpoint/2010/main" val="228920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spcBef>
                <a:spcPts val="0"/>
              </a:spcBef>
              <a:buFont typeface="+mj-lt"/>
              <a:buAutoNum type="arabicPeriod"/>
              <a:defRPr/>
            </a:pPr>
            <a:r>
              <a:rPr lang="en-US" dirty="0" smtClean="0">
                <a:latin typeface="+mn-lt"/>
              </a:rPr>
              <a:t>Identification of noise hazardous work environments and equipment</a:t>
            </a:r>
          </a:p>
          <a:p>
            <a:pPr marL="232943" indent="-232943" defTabSz="931774">
              <a:spcBef>
                <a:spcPts val="0"/>
              </a:spcBef>
              <a:buFont typeface="+mj-lt"/>
              <a:buAutoNum type="arabicPeriod"/>
              <a:defRPr/>
            </a:pPr>
            <a:r>
              <a:rPr lang="en-US" dirty="0" smtClean="0">
                <a:latin typeface="+mn-lt"/>
                <a:cs typeface="Arial" pitchFamily="34" charset="0"/>
              </a:rPr>
              <a:t>Determine individuals and/or work space areas exposed to hazardous noise using measurements obtained with dosimeters or sound level meters.</a:t>
            </a:r>
          </a:p>
          <a:p>
            <a:pPr marL="232943" indent="-232943">
              <a:spcBef>
                <a:spcPts val="0"/>
              </a:spcBef>
              <a:buFont typeface="+mj-lt"/>
              <a:buAutoNum type="arabicPeriod"/>
              <a:defRPr/>
            </a:pPr>
            <a:r>
              <a:rPr lang="en-US" dirty="0" smtClean="0">
                <a:latin typeface="+mn-lt"/>
              </a:rPr>
              <a:t>Noise levels ≥ 85 dBA SPL steady state/continuous noise (8 hour TWA measurement) and/or</a:t>
            </a:r>
            <a:r>
              <a:rPr lang="en-US" baseline="0" dirty="0" smtClean="0">
                <a:latin typeface="+mn-lt"/>
              </a:rPr>
              <a:t> </a:t>
            </a:r>
            <a:r>
              <a:rPr lang="en-US" dirty="0" smtClean="0">
                <a:latin typeface="+mn-lt"/>
              </a:rPr>
              <a:t>140 dBP SPL impulse/impact noise</a:t>
            </a:r>
          </a:p>
          <a:p>
            <a:pPr marL="232943" indent="-232943">
              <a:spcBef>
                <a:spcPts val="0"/>
              </a:spcBef>
              <a:buFont typeface="+mj-lt"/>
              <a:buAutoNum type="arabicPeriod"/>
              <a:defRPr/>
            </a:pPr>
            <a:r>
              <a:rPr lang="en-US" dirty="0" smtClean="0">
                <a:latin typeface="+mn-lt"/>
                <a:cs typeface="Arial" pitchFamily="34" charset="0"/>
              </a:rPr>
              <a:t>All Army/USMC service</a:t>
            </a:r>
            <a:r>
              <a:rPr lang="en-US" baseline="0" dirty="0" smtClean="0">
                <a:latin typeface="+mn-lt"/>
                <a:cs typeface="Arial" pitchFamily="34" charset="0"/>
              </a:rPr>
              <a:t> members </a:t>
            </a:r>
            <a:r>
              <a:rPr lang="en-US" dirty="0" smtClean="0">
                <a:latin typeface="+mn-lt"/>
                <a:cs typeface="Arial" pitchFamily="34" charset="0"/>
              </a:rPr>
              <a:t>are enrolled in the HCP regardless of noise exposure</a:t>
            </a:r>
            <a:endParaRPr lang="en-US" dirty="0" smtClean="0">
              <a:latin typeface="+mn-lt"/>
            </a:endParaRPr>
          </a:p>
          <a:p>
            <a:pPr marL="232943" indent="-232943">
              <a:spcBef>
                <a:spcPts val="0"/>
              </a:spcBef>
              <a:buFont typeface="+mj-lt"/>
              <a:buAutoNum type="arabicPeriod"/>
              <a:defRPr/>
            </a:pPr>
            <a:r>
              <a:rPr lang="en-US" dirty="0" smtClean="0">
                <a:latin typeface="+mn-lt"/>
              </a:rPr>
              <a:t>Primarily responsibility of Industrial Hygienist</a:t>
            </a:r>
          </a:p>
          <a:p>
            <a:endParaRPr lang="en-US" dirty="0"/>
          </a:p>
        </p:txBody>
      </p:sp>
    </p:spTree>
    <p:extLst>
      <p:ext uri="{BB962C8B-B14F-4D97-AF65-F5344CB8AC3E}">
        <p14:creationId xmlns:p14="http://schemas.microsoft.com/office/powerpoint/2010/main" val="2221697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a:defRPr/>
            </a:pPr>
            <a:r>
              <a:rPr lang="en-US" altLang="en-US" dirty="0" smtClean="0"/>
              <a:t>The goal of Dosimetry is to capture the individual’s noise exposure over a work shift; measures the noise dose from all the exposures over a work shift</a:t>
            </a:r>
          </a:p>
          <a:p>
            <a:pPr marL="0" lvl="3">
              <a:defRPr/>
            </a:pPr>
            <a:r>
              <a:rPr lang="en-US" altLang="en-US" dirty="0" smtClean="0"/>
              <a:t>Dosimeters are smaller SLM worn near ear-level, often clipped to the shoulder; some dosimeters can be in-ear models</a:t>
            </a:r>
          </a:p>
          <a:p>
            <a:pPr marL="0" lvl="3">
              <a:defRPr/>
            </a:pPr>
            <a:r>
              <a:rPr lang="en-US" altLang="en-US" dirty="0" smtClean="0"/>
              <a:t>Dosimeters measure, store and analyze noise data, using in dBA and/or dBC or dB SPL scales; they also can measure in different exchanges rates</a:t>
            </a:r>
          </a:p>
          <a:p>
            <a:pPr marL="0" lvl="3">
              <a:defRPr/>
            </a:pPr>
            <a:r>
              <a:rPr lang="en-US" altLang="en-US" dirty="0" smtClean="0"/>
              <a:t>Some dosimeters provide a time history that can be downloaded and analyzed</a:t>
            </a:r>
          </a:p>
          <a:p>
            <a:pPr marL="0" lvl="3">
              <a:defRPr/>
            </a:pPr>
            <a:r>
              <a:rPr lang="en-US" altLang="en-US" dirty="0" smtClean="0"/>
              <a:t>Conduct dosimetry over several days with several employees for a good sample of the work environment</a:t>
            </a:r>
          </a:p>
          <a:p>
            <a:pPr algn="l">
              <a:defRPr/>
            </a:pPr>
            <a:r>
              <a:rPr lang="en-US" altLang="en-US" dirty="0" smtClean="0"/>
              <a:t>(Images: https://www.noisemeters.com/product/cel/dbadge/dbadge2/; http://www.allsafeindustries.com/store/p/5194-Edge-5-Noise-Dosimeter.aspx; https://www.ocn.org.au/guide/244-weighting-dba-and-c-weighting-dbc)</a:t>
            </a:r>
          </a:p>
        </p:txBody>
      </p:sp>
    </p:spTree>
    <p:extLst>
      <p:ext uri="{BB962C8B-B14F-4D97-AF65-F5344CB8AC3E}">
        <p14:creationId xmlns:p14="http://schemas.microsoft.com/office/powerpoint/2010/main" val="163640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altLang="en-US" dirty="0" smtClean="0"/>
              <a:t>(Images: https://www.noisemeters.com/product/cel/dbadge/dbadge2/; http://www.allsafeindustries.com/store/p/5194-Edge-5-Noise-Dosimeter.aspx; https://www.ocn.org.au/guide/244-weighting-dba-and-c-weighting-dbc)</a:t>
            </a:r>
          </a:p>
          <a:p>
            <a:r>
              <a:rPr lang="en-US" altLang="en-US" dirty="0" smtClean="0"/>
              <a:t>dB A – Used by IH professional when measuring shop continuous noise; attempts to mimic the response of the human ear in sensitivity and potential damage from noise hazards</a:t>
            </a:r>
          </a:p>
          <a:p>
            <a:r>
              <a:rPr lang="en-US" altLang="en-US" dirty="0" smtClean="0"/>
              <a:t>dB A weighting closely correlates with risk of noise-induced hearing loss</a:t>
            </a:r>
          </a:p>
          <a:p>
            <a:r>
              <a:rPr lang="en-US" altLang="en-US" dirty="0" smtClean="0"/>
              <a:t>dB C – Used by IH professional when measuring shop continuous noise with sufficient low frequency energy and used to measure the noise reduction rating (NRR) of hearing protectors, depending on the measurements used</a:t>
            </a:r>
          </a:p>
          <a:p>
            <a:endParaRPr lang="en-US" dirty="0"/>
          </a:p>
        </p:txBody>
      </p:sp>
    </p:spTree>
    <p:extLst>
      <p:ext uri="{BB962C8B-B14F-4D97-AF65-F5344CB8AC3E}">
        <p14:creationId xmlns:p14="http://schemas.microsoft.com/office/powerpoint/2010/main" val="395293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Time Weighted Average</a:t>
            </a:r>
            <a:r>
              <a:rPr lang="en-US" altLang="en-US" b="1" dirty="0" smtClean="0"/>
              <a:t>: </a:t>
            </a:r>
            <a:r>
              <a:rPr lang="en-US" altLang="en-US" dirty="0" smtClean="0"/>
              <a:t>The amount of time a worker is exposed to hazardous noise over the work day</a:t>
            </a:r>
          </a:p>
          <a:p>
            <a:r>
              <a:rPr lang="en-US" altLang="en-US" b="1" u="none" dirty="0" smtClean="0"/>
              <a:t>Dose</a:t>
            </a:r>
            <a:r>
              <a:rPr lang="en-US" altLang="en-US" b="1" dirty="0" smtClean="0"/>
              <a:t>: </a:t>
            </a:r>
            <a:r>
              <a:rPr lang="en-US" altLang="en-US" dirty="0" smtClean="0"/>
              <a:t>Percent of allowable noise exposure by the end of a shift.</a:t>
            </a:r>
          </a:p>
          <a:p>
            <a:r>
              <a:rPr lang="en-US" altLang="en-US" dirty="0" smtClean="0"/>
              <a:t>DoD standard is 85 dB A for an 8 hour day is acceptable without hearing protection for 100% dose or PEL</a:t>
            </a:r>
          </a:p>
          <a:p>
            <a:r>
              <a:rPr lang="en-US" altLang="en-US" b="1" u="none" dirty="0" smtClean="0"/>
              <a:t>Exchange Rate: </a:t>
            </a:r>
            <a:r>
              <a:rPr lang="en-US" altLang="en-US" dirty="0" smtClean="0"/>
              <a:t>3 dB – The relationship between exposure time and noise intensity</a:t>
            </a:r>
          </a:p>
          <a:p>
            <a:r>
              <a:rPr lang="en-US" altLang="en-US" dirty="0" smtClean="0"/>
              <a:t>Every increase in intensity by 3 dB will cut the safe exposure time in half</a:t>
            </a:r>
          </a:p>
          <a:p>
            <a:r>
              <a:rPr lang="en-US" altLang="en-US" dirty="0" smtClean="0"/>
              <a:t>Always start with 85 dBA for 8 hour period. (ex. 88 dB A for 4 hours). OSHA, MSHA uses a 5dB exchange rate</a:t>
            </a:r>
          </a:p>
          <a:p>
            <a:endParaRPr lang="en-US" dirty="0"/>
          </a:p>
        </p:txBody>
      </p:sp>
    </p:spTree>
    <p:extLst>
      <p:ext uri="{BB962C8B-B14F-4D97-AF65-F5344CB8AC3E}">
        <p14:creationId xmlns:p14="http://schemas.microsoft.com/office/powerpoint/2010/main" val="2206418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85 dBA action</a:t>
            </a:r>
            <a:r>
              <a:rPr lang="en-US" b="1" baseline="0" dirty="0" smtClean="0"/>
              <a:t> level triggers only some aspects of the hearing program</a:t>
            </a:r>
            <a:endParaRPr lang="en-US" b="1" dirty="0" smtClean="0"/>
          </a:p>
          <a:p>
            <a:r>
              <a:rPr lang="en-US" b="1" dirty="0" smtClean="0"/>
              <a:t>TWA = 85 + 10log(dose/100) (DoD)</a:t>
            </a:r>
          </a:p>
          <a:p>
            <a:endParaRPr lang="en-US" dirty="0"/>
          </a:p>
        </p:txBody>
      </p:sp>
    </p:spTree>
    <p:extLst>
      <p:ext uri="{BB962C8B-B14F-4D97-AF65-F5344CB8AC3E}">
        <p14:creationId xmlns:p14="http://schemas.microsoft.com/office/powerpoint/2010/main" val="262074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85 dBA action</a:t>
            </a:r>
            <a:r>
              <a:rPr lang="en-US" b="1" baseline="0" dirty="0" smtClean="0"/>
              <a:t> level triggers only some aspects of the hearing program</a:t>
            </a:r>
            <a:endParaRPr lang="en-US" b="1" dirty="0" smtClean="0"/>
          </a:p>
          <a:p>
            <a:r>
              <a:rPr lang="en-US" b="1" dirty="0" smtClean="0"/>
              <a:t>TWA = 85 + 10log(dose/100) (DoD)</a:t>
            </a:r>
          </a:p>
          <a:p>
            <a:endParaRPr lang="en-US" dirty="0"/>
          </a:p>
        </p:txBody>
      </p:sp>
    </p:spTree>
    <p:extLst>
      <p:ext uri="{BB962C8B-B14F-4D97-AF65-F5344CB8AC3E}">
        <p14:creationId xmlns:p14="http://schemas.microsoft.com/office/powerpoint/2010/main" val="1192355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National Institute</a:t>
            </a:r>
            <a:r>
              <a:rPr lang="en-US" altLang="en-US" baseline="0" dirty="0" smtClean="0"/>
              <a:t> for Occupational Safety and Health 1998; Occupational Safety and Health Administration 2009. According to each governing body, a person can safely be exposed to each decibel level for its corresponding time without risk of NIHL. For example, according to the OSHA standard, a person can withstand an environment with sound levels at 95dBA for four hours. After four hours they are at risk for NIHL. NIOSH maintains that a person is safe in a 95dBA environment for less than one hour.</a:t>
            </a:r>
          </a:p>
          <a:p>
            <a:pPr defTabSz="931774">
              <a:defRPr/>
            </a:pPr>
            <a:r>
              <a:rPr lang="en-US" altLang="en-US" dirty="0" smtClean="0"/>
              <a:t>(Image: http://www.sengpielaudio.com/PermissibleExposureTime.htm)</a:t>
            </a:r>
          </a:p>
          <a:p>
            <a:endParaRPr lang="en-US" dirty="0"/>
          </a:p>
        </p:txBody>
      </p:sp>
    </p:spTree>
    <p:extLst>
      <p:ext uri="{BB962C8B-B14F-4D97-AF65-F5344CB8AC3E}">
        <p14:creationId xmlns:p14="http://schemas.microsoft.com/office/powerpoint/2010/main" val="2400834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3DF3B7-4188-4B5F-9CEE-630FB807413D}"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244160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65C67C-218D-4994-8848-C529C66C0647}"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314751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57D9AE-4B63-4025-8B9F-FAA3287089D8}"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3486275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ABB06-1CFE-479F-9195-A7F3B74C19C5}"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80644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2EB0A00-9222-422D-8E39-642C63BBB9DD}" type="datetime1">
              <a:rPr lang="en-US" smtClean="0"/>
              <a:t>12/27/2021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264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92E003-94E6-49B4-B997-4FA303CEA930}"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266876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57981D-3FAA-4F8B-86D5-B964B66BF231}" type="datetime1">
              <a:rPr lang="en-US" smtClean="0"/>
              <a:t>12/27/2021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40495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14B816-E29C-430A-97FC-4E9B25C8A586}" type="datetime1">
              <a:rPr lang="en-US" smtClean="0"/>
              <a:t>12/27/2021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09461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8EFB6-EEF9-494F-810F-0D8B2F7EE323}" type="datetime1">
              <a:rPr lang="en-US" smtClean="0"/>
              <a:t>12/27/2021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705347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1DA7-B3E0-43C0-B2A3-93BF0FC9D5AC}"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43963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BA4BF39-77D0-489C-9213-EB51914BC460}" type="datetime1">
              <a:rPr lang="en-US" smtClean="0"/>
              <a:t>12/27/2021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F9DEBA-845D-480A-8B03-AE6E01E6E11A}" type="slidenum">
              <a:rPr lang="en-US" smtClean="0"/>
              <a:t>‹#›</a:t>
            </a:fld>
            <a:endParaRPr lang="en-US" dirty="0"/>
          </a:p>
        </p:txBody>
      </p:sp>
    </p:spTree>
    <p:extLst>
      <p:ext uri="{BB962C8B-B14F-4D97-AF65-F5344CB8AC3E}">
        <p14:creationId xmlns:p14="http://schemas.microsoft.com/office/powerpoint/2010/main" val="1587409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82C3C-2747-4863-BC7A-2121B6FC00C7}" type="datetime1">
              <a:rPr lang="en-US" smtClean="0"/>
              <a:t>12/27/2021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F9DEBA-845D-480A-8B03-AE6E01E6E11A}" type="slidenum">
              <a:rPr lang="en-US" smtClean="0"/>
              <a:t>‹#›</a:t>
            </a:fld>
            <a:endParaRPr lang="en-US" dirty="0"/>
          </a:p>
        </p:txBody>
      </p:sp>
    </p:spTree>
    <p:extLst>
      <p:ext uri="{BB962C8B-B14F-4D97-AF65-F5344CB8AC3E}">
        <p14:creationId xmlns:p14="http://schemas.microsoft.com/office/powerpoint/2010/main" val="1096077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0"/>
            <a:ext cx="10972800" cy="1619249"/>
          </a:xfrm>
        </p:spPr>
        <p:txBody>
          <a:bodyPr>
            <a:normAutofit/>
          </a:bodyPr>
          <a:lstStyle/>
          <a:p>
            <a:r>
              <a:rPr lang="en-US" b="1" dirty="0" smtClean="0">
                <a:solidFill>
                  <a:srgbClr val="590D25"/>
                </a:solidFill>
                <a:latin typeface="+mn-lt"/>
              </a:rPr>
              <a:t>Noise Measurement and Control</a:t>
            </a:r>
            <a:endParaRPr lang="en-US" dirty="0">
              <a:latin typeface="+mn-lt"/>
            </a:endParaRPr>
          </a:p>
        </p:txBody>
      </p:sp>
      <p:sp>
        <p:nvSpPr>
          <p:cNvPr id="3" name="Subtitle 2"/>
          <p:cNvSpPr>
            <a:spLocks noGrp="1"/>
          </p:cNvSpPr>
          <p:nvPr>
            <p:ph type="subTitle" idx="1"/>
          </p:nvPr>
        </p:nvSpPr>
        <p:spPr>
          <a:xfrm>
            <a:off x="2447925" y="5172075"/>
            <a:ext cx="7305675" cy="1009650"/>
          </a:xfrm>
        </p:spPr>
        <p:txBody>
          <a:bodyPr>
            <a:normAutofit fontScale="70000" lnSpcReduction="20000"/>
          </a:bodyPr>
          <a:lstStyle/>
          <a:p>
            <a:r>
              <a:rPr lang="en-US" sz="5200" b="1" dirty="0">
                <a:solidFill>
                  <a:srgbClr val="660033"/>
                </a:solidFill>
              </a:rPr>
              <a:t>Tri-Service Hearing Technician </a:t>
            </a:r>
            <a:endParaRPr lang="en-US" sz="5200" b="1" dirty="0" smtClean="0">
              <a:solidFill>
                <a:srgbClr val="660033"/>
              </a:solidFill>
            </a:endParaRPr>
          </a:p>
          <a:p>
            <a:r>
              <a:rPr lang="en-US" sz="5200" b="1" dirty="0" smtClean="0">
                <a:solidFill>
                  <a:srgbClr val="660033"/>
                </a:solidFill>
              </a:rPr>
              <a:t>4.2 </a:t>
            </a:r>
            <a:r>
              <a:rPr lang="en-US" sz="5200" b="1" dirty="0">
                <a:solidFill>
                  <a:srgbClr val="660033"/>
                </a:solidFill>
              </a:rPr>
              <a:t>Certification Course</a:t>
            </a:r>
            <a:endParaRPr lang="en-US" sz="5200" dirty="0">
              <a:solidFill>
                <a:srgbClr val="660033"/>
              </a:solidFill>
            </a:endParaRPr>
          </a:p>
          <a:p>
            <a:endParaRPr lang="en-US" dirty="0"/>
          </a:p>
        </p:txBody>
      </p:sp>
      <p:pic>
        <p:nvPicPr>
          <p:cNvPr id="6" name="Picture 5"/>
          <p:cNvPicPr>
            <a:picLocks noChangeAspect="1"/>
          </p:cNvPicPr>
          <p:nvPr/>
        </p:nvPicPr>
        <p:blipFill rotWithShape="1">
          <a:blip r:embed="rId2"/>
          <a:srcRect l="500" r="1"/>
          <a:stretch/>
        </p:blipFill>
        <p:spPr>
          <a:xfrm>
            <a:off x="36576" y="2717590"/>
            <a:ext cx="12126468" cy="1433334"/>
          </a:xfrm>
          <a:prstGeom prst="rect">
            <a:avLst/>
          </a:prstGeom>
        </p:spPr>
      </p:pic>
      <p:pic>
        <p:nvPicPr>
          <p:cNvPr id="7" name="Picture 6"/>
          <p:cNvPicPr>
            <a:picLocks noChangeAspect="1"/>
          </p:cNvPicPr>
          <p:nvPr/>
        </p:nvPicPr>
        <p:blipFill>
          <a:blip r:embed="rId3"/>
          <a:stretch>
            <a:fillRect/>
          </a:stretch>
        </p:blipFill>
        <p:spPr>
          <a:xfrm>
            <a:off x="9184760" y="5599253"/>
            <a:ext cx="2990476" cy="1238095"/>
          </a:xfrm>
          <a:prstGeom prst="rect">
            <a:avLst/>
          </a:prstGeom>
        </p:spPr>
      </p:pic>
    </p:spTree>
    <p:extLst>
      <p:ext uri="{BB962C8B-B14F-4D97-AF65-F5344CB8AC3E}">
        <p14:creationId xmlns:p14="http://schemas.microsoft.com/office/powerpoint/2010/main" val="1161061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Other Noise Exposure Characterizations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600"/>
              </a:spcBef>
            </a:pPr>
            <a:r>
              <a:rPr lang="en-US" sz="2800" b="1" dirty="0" smtClean="0"/>
              <a:t>Dose</a:t>
            </a:r>
            <a:endParaRPr lang="en-US" sz="2800" b="1" dirty="0"/>
          </a:p>
          <a:p>
            <a:pPr marL="914400" lvl="1" indent="-457200" algn="l">
              <a:spcBef>
                <a:spcPts val="600"/>
              </a:spcBef>
              <a:buFont typeface="Wingdings" panose="05000000000000000000" pitchFamily="2" charset="2"/>
              <a:buChar char="§"/>
            </a:pPr>
            <a:r>
              <a:rPr lang="en-US" sz="2800" b="1" dirty="0"/>
              <a:t>Is a percentage of PEL, i.e., 100% dose = PEL</a:t>
            </a:r>
          </a:p>
          <a:p>
            <a:pPr marL="914400" lvl="1" indent="-457200" algn="l">
              <a:spcBef>
                <a:spcPts val="600"/>
              </a:spcBef>
              <a:buFont typeface="Wingdings" panose="05000000000000000000" pitchFamily="2" charset="2"/>
              <a:buChar char="§"/>
            </a:pPr>
            <a:r>
              <a:rPr lang="en-US" sz="2800" b="1" dirty="0"/>
              <a:t>Based on a </a:t>
            </a:r>
            <a:r>
              <a:rPr lang="en-US" sz="2800" b="1" dirty="0" smtClean="0"/>
              <a:t>8 hour per 24 hour </a:t>
            </a:r>
            <a:r>
              <a:rPr lang="en-US" sz="2800" b="1" dirty="0"/>
              <a:t>exposure time</a:t>
            </a:r>
          </a:p>
          <a:p>
            <a:pPr marL="914400" lvl="1" indent="-457200" algn="l">
              <a:spcBef>
                <a:spcPts val="600"/>
              </a:spcBef>
              <a:buFont typeface="Wingdings" panose="05000000000000000000" pitchFamily="2" charset="2"/>
              <a:buChar char="§"/>
            </a:pPr>
            <a:r>
              <a:rPr lang="en-US" sz="2800" b="1" dirty="0"/>
              <a:t>Behaves arithmetically, unlike decibels</a:t>
            </a:r>
          </a:p>
          <a:p>
            <a:pPr marL="1371600" lvl="2" indent="-457200" algn="l">
              <a:spcBef>
                <a:spcPts val="600"/>
              </a:spcBef>
              <a:buFont typeface="Wingdings" panose="05000000000000000000" pitchFamily="2" charset="2"/>
              <a:buChar char="§"/>
            </a:pPr>
            <a:r>
              <a:rPr lang="en-US" sz="2400" b="1" dirty="0"/>
              <a:t>93 dBA + 93 dBA = 96 dBA</a:t>
            </a:r>
          </a:p>
          <a:p>
            <a:pPr marL="1371600" lvl="2" indent="-457200" algn="l">
              <a:spcBef>
                <a:spcPts val="600"/>
              </a:spcBef>
              <a:buFont typeface="Wingdings" panose="05000000000000000000" pitchFamily="2" charset="2"/>
              <a:buChar char="§"/>
            </a:pPr>
            <a:r>
              <a:rPr lang="en-US" sz="2400" b="1" dirty="0"/>
              <a:t>50% dose + 50% dose = 100% dose</a:t>
            </a:r>
          </a:p>
        </p:txBody>
      </p:sp>
    </p:spTree>
    <p:extLst>
      <p:ext uri="{BB962C8B-B14F-4D97-AF65-F5344CB8AC3E}">
        <p14:creationId xmlns:p14="http://schemas.microsoft.com/office/powerpoint/2010/main" val="16605915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NIOSH and OSHA Standards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332" y="1200149"/>
            <a:ext cx="9013333" cy="5037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855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Noise Controls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Eng</a:t>
            </a:r>
            <a:r>
              <a:rPr lang="en-US" altLang="en-US" sz="2800" b="1" dirty="0">
                <a:cs typeface="Arial" charset="0"/>
              </a:rPr>
              <a:t>ineering controls - primary means to reduce or control noise</a:t>
            </a:r>
          </a:p>
          <a:p>
            <a:pPr marL="914400" lvl="1" indent="-457200" algn="l">
              <a:buFont typeface="Wingdings" panose="05000000000000000000" pitchFamily="2" charset="2"/>
              <a:buChar char="§"/>
            </a:pPr>
            <a:r>
              <a:rPr lang="en-US" altLang="en-US" sz="2800" b="1" dirty="0">
                <a:cs typeface="Arial" charset="0"/>
              </a:rPr>
              <a:t>Dampen, enclose and/or isolate noise</a:t>
            </a:r>
          </a:p>
          <a:p>
            <a:pPr marL="914400" lvl="1" indent="-457200" algn="l">
              <a:buFont typeface="Wingdings" panose="05000000000000000000" pitchFamily="2" charset="2"/>
              <a:buChar char="§"/>
            </a:pPr>
            <a:r>
              <a:rPr lang="en-US" altLang="en-US" sz="2800" b="1" dirty="0">
                <a:cs typeface="Arial" charset="0"/>
              </a:rPr>
              <a:t>Erecting barriers between noise source/workers</a:t>
            </a:r>
          </a:p>
          <a:p>
            <a:pPr marL="914400" lvl="1" indent="-457200" algn="l">
              <a:buFont typeface="Wingdings" panose="05000000000000000000" pitchFamily="2" charset="2"/>
              <a:buChar char="§"/>
            </a:pPr>
            <a:r>
              <a:rPr lang="en-US" altLang="en-US" sz="2800" b="1" dirty="0">
                <a:cs typeface="Arial" charset="0"/>
              </a:rPr>
              <a:t>Providing lower output tools/machinery</a:t>
            </a:r>
          </a:p>
          <a:p>
            <a:pPr marL="914400" lvl="1" indent="-457200" algn="l">
              <a:buFont typeface="Wingdings" panose="05000000000000000000" pitchFamily="2" charset="2"/>
              <a:buChar char="§"/>
            </a:pPr>
            <a:r>
              <a:rPr lang="en-US" altLang="en-US" sz="2800" b="1" dirty="0">
                <a:cs typeface="Arial" charset="0"/>
              </a:rPr>
              <a:t>Use HPDs only after engineering controls </a:t>
            </a:r>
            <a:br>
              <a:rPr lang="en-US" altLang="en-US" sz="2800" b="1" dirty="0">
                <a:cs typeface="Arial" charset="0"/>
              </a:rPr>
            </a:br>
            <a:r>
              <a:rPr lang="en-US" altLang="en-US" sz="2800" b="1" dirty="0">
                <a:cs typeface="Arial" charset="0"/>
              </a:rPr>
              <a:t>prove unfeasible or cost prohibitive</a:t>
            </a:r>
          </a:p>
          <a:p>
            <a:pPr marL="914400" lvl="1" indent="-457200" algn="l">
              <a:buFont typeface="Wingdings" panose="05000000000000000000" pitchFamily="2" charset="2"/>
              <a:buChar char="§"/>
            </a:pPr>
            <a:r>
              <a:rPr lang="en-US" altLang="en-US" sz="2800" b="1" dirty="0">
                <a:cs typeface="Arial" charset="0"/>
              </a:rPr>
              <a:t>Exceptions: high performance ships, aircraft, tactical vehicles or weaponry</a:t>
            </a:r>
            <a:endParaRPr lang="en-US" sz="2800" b="1" dirty="0"/>
          </a:p>
        </p:txBody>
      </p:sp>
    </p:spTree>
    <p:extLst>
      <p:ext uri="{BB962C8B-B14F-4D97-AF65-F5344CB8AC3E}">
        <p14:creationId xmlns:p14="http://schemas.microsoft.com/office/powerpoint/2010/main" val="2856265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Hierarchy of Noise Controls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096" y="1236725"/>
            <a:ext cx="10152857" cy="5005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173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Engineering Controls – Source/Path</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786" y="2521166"/>
            <a:ext cx="4841333" cy="36309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78538" y="1200137"/>
            <a:ext cx="6871397" cy="508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rot="18950544">
            <a:off x="701014" y="1056607"/>
            <a:ext cx="822858" cy="396190"/>
          </a:xfrm>
          <a:prstGeom prst="rect">
            <a:avLst/>
          </a:prstGeom>
        </p:spPr>
      </p:pic>
    </p:spTree>
    <p:extLst>
      <p:ext uri="{BB962C8B-B14F-4D97-AF65-F5344CB8AC3E}">
        <p14:creationId xmlns:p14="http://schemas.microsoft.com/office/powerpoint/2010/main" val="4067781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a:solidFill>
                  <a:srgbClr val="590D25"/>
                </a:solidFill>
                <a:latin typeface="+mn-lt"/>
              </a:rPr>
              <a:t>Engineering </a:t>
            </a:r>
            <a:r>
              <a:rPr lang="en-US" sz="3600" b="1" dirty="0" smtClean="0">
                <a:solidFill>
                  <a:srgbClr val="590D25"/>
                </a:solidFill>
                <a:latin typeface="+mn-lt"/>
              </a:rPr>
              <a:t>Controls - Receiver</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3685" y="1200149"/>
            <a:ext cx="6583680" cy="50920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82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Administrative Controls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Personnel rotation</a:t>
            </a:r>
          </a:p>
          <a:p>
            <a:pPr marL="457200" indent="-457200" algn="l">
              <a:buFont typeface="Wingdings" panose="05000000000000000000" pitchFamily="2" charset="2"/>
              <a:buChar char="§"/>
            </a:pPr>
            <a:r>
              <a:rPr lang="en-US" sz="2800" b="1" dirty="0"/>
              <a:t>Shift work</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25499" y="1619821"/>
            <a:ext cx="7036308" cy="45365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01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Personal Protective Equipment (PPE)</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Hearing protection devices (earpro)</a:t>
            </a:r>
          </a:p>
          <a:p>
            <a:pPr marL="457200" indent="-457200" algn="l">
              <a:buFont typeface="Wingdings" panose="05000000000000000000" pitchFamily="2" charset="2"/>
              <a:buChar char="§"/>
            </a:pPr>
            <a:r>
              <a:rPr lang="en-US" sz="2800" b="1" dirty="0"/>
              <a:t>Last choice, least effective to control noise</a:t>
            </a:r>
          </a:p>
        </p:txBody>
      </p:sp>
      <p:pic>
        <p:nvPicPr>
          <p:cNvPr id="5" name="Picture 4"/>
          <p:cNvPicPr>
            <a:picLocks noChangeAspect="1"/>
          </p:cNvPicPr>
          <p:nvPr/>
        </p:nvPicPr>
        <p:blipFill>
          <a:blip r:embed="rId3"/>
          <a:stretch>
            <a:fillRect/>
          </a:stretch>
        </p:blipFill>
        <p:spPr>
          <a:xfrm>
            <a:off x="500032" y="2137081"/>
            <a:ext cx="5440476" cy="4059524"/>
          </a:xfrm>
          <a:prstGeom prst="rect">
            <a:avLst/>
          </a:prstGeom>
        </p:spPr>
      </p:pic>
      <p:pic>
        <p:nvPicPr>
          <p:cNvPr id="7"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8878" y="2137081"/>
            <a:ext cx="5559552" cy="40393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797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Terminology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altLang="en-US" sz="2800" b="1" dirty="0"/>
              <a:t>Damage risk criteria</a:t>
            </a:r>
          </a:p>
          <a:p>
            <a:pPr marL="800100" lvl="1" indent="-342900" algn="l">
              <a:buFont typeface="Wingdings" panose="05000000000000000000" pitchFamily="2" charset="2"/>
              <a:buChar char="§"/>
            </a:pPr>
            <a:r>
              <a:rPr lang="en-US" altLang="en-US" sz="2400" b="1" dirty="0"/>
              <a:t>Risk of acquiring a hearing loss as a result of a specified noise exposure provides a method for determining the acceptable limits of noise exposure, or the maximum safe or allowable noise levels for various frequencies</a:t>
            </a:r>
          </a:p>
          <a:p>
            <a:pPr marL="342900" indent="-342900" algn="l">
              <a:buFont typeface="Wingdings" panose="05000000000000000000" pitchFamily="2" charset="2"/>
              <a:buChar char="§"/>
            </a:pPr>
            <a:r>
              <a:rPr lang="en-US" altLang="en-US" sz="2800" b="1" dirty="0"/>
              <a:t>Permissible exposure limit (PEL) or criterion level</a:t>
            </a:r>
          </a:p>
          <a:p>
            <a:pPr marL="800100" lvl="1" indent="-342900" algn="l">
              <a:spcBef>
                <a:spcPts val="600"/>
              </a:spcBef>
              <a:buFont typeface="Wingdings" panose="05000000000000000000" pitchFamily="2" charset="2"/>
              <a:buChar char="§"/>
            </a:pPr>
            <a:r>
              <a:rPr lang="en-US" altLang="en-US" sz="2400" b="1" dirty="0"/>
              <a:t>Agency defined allowable exposure limit (100% dose)</a:t>
            </a:r>
          </a:p>
          <a:p>
            <a:pPr marL="800100" lvl="1" indent="-342900" algn="l">
              <a:spcBef>
                <a:spcPts val="600"/>
              </a:spcBef>
              <a:buFont typeface="Wingdings" panose="05000000000000000000" pitchFamily="2" charset="2"/>
              <a:buChar char="§"/>
            </a:pPr>
            <a:r>
              <a:rPr lang="en-US" altLang="en-US" sz="2400" b="1" dirty="0"/>
              <a:t>DoD </a:t>
            </a:r>
            <a:r>
              <a:rPr lang="en-US" altLang="en-US" sz="2400" b="1" u="sng" dirty="0"/>
              <a:t>&gt;</a:t>
            </a:r>
            <a:r>
              <a:rPr lang="en-US" altLang="en-US" sz="2400" b="1" dirty="0"/>
              <a:t> 85 dBA TWA for 8-hours, or </a:t>
            </a:r>
            <a:r>
              <a:rPr lang="en-US" altLang="en-US" sz="2400" b="1" u="sng" dirty="0"/>
              <a:t>&gt;</a:t>
            </a:r>
            <a:r>
              <a:rPr lang="en-US" altLang="en-US" sz="2400" b="1" dirty="0"/>
              <a:t> 140 dBP impulse </a:t>
            </a:r>
            <a:r>
              <a:rPr lang="en-US" altLang="en-US" sz="2400" b="1" dirty="0" smtClean="0"/>
              <a:t>noise</a:t>
            </a:r>
          </a:p>
          <a:p>
            <a:pPr marL="800100" lvl="1" indent="-342900" algn="l">
              <a:spcBef>
                <a:spcPts val="600"/>
              </a:spcBef>
              <a:buFont typeface="Wingdings" panose="05000000000000000000" pitchFamily="2" charset="2"/>
              <a:buChar char="§"/>
            </a:pPr>
            <a:r>
              <a:rPr lang="en-US" altLang="en-US" sz="2400" b="1" dirty="0" smtClean="0"/>
              <a:t>OSHA </a:t>
            </a:r>
            <a:r>
              <a:rPr lang="en-US" altLang="en-US" sz="2400" b="1" u="sng" dirty="0"/>
              <a:t>&gt;</a:t>
            </a:r>
            <a:r>
              <a:rPr lang="en-US" altLang="en-US" sz="2400" b="1" dirty="0"/>
              <a:t> 90 dBA for 8-hours or 140 dBP impulse noise</a:t>
            </a:r>
          </a:p>
          <a:p>
            <a:pPr marL="342900" indent="-342900" algn="l">
              <a:buFont typeface="Wingdings" panose="05000000000000000000" pitchFamily="2" charset="2"/>
              <a:buChar char="§"/>
            </a:pPr>
            <a:r>
              <a:rPr lang="en-US" altLang="en-US" sz="2800" b="1" dirty="0"/>
              <a:t>Time-weighted average</a:t>
            </a:r>
          </a:p>
          <a:p>
            <a:pPr marL="800100" lvl="1" indent="-342900" algn="l">
              <a:buFont typeface="Wingdings" panose="05000000000000000000" pitchFamily="2" charset="2"/>
              <a:buChar char="§"/>
            </a:pPr>
            <a:r>
              <a:rPr lang="en-US" altLang="en-US" sz="2400" b="1" dirty="0"/>
              <a:t>Average sound level or exposure for an 8-hour workday and 40-hour work week</a:t>
            </a:r>
          </a:p>
        </p:txBody>
      </p:sp>
    </p:spTree>
    <p:extLst>
      <p:ext uri="{BB962C8B-B14F-4D97-AF65-F5344CB8AC3E}">
        <p14:creationId xmlns:p14="http://schemas.microsoft.com/office/powerpoint/2010/main" val="4121153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Terminology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altLang="en-US" sz="2800" b="1" dirty="0"/>
              <a:t>Action level/criterion level</a:t>
            </a:r>
          </a:p>
          <a:p>
            <a:pPr marL="800100" lvl="1" indent="-342900" algn="l">
              <a:buFont typeface="Wingdings" panose="05000000000000000000" pitchFamily="2" charset="2"/>
              <a:buChar char="§"/>
            </a:pPr>
            <a:r>
              <a:rPr lang="en-US" altLang="en-US" sz="2400" b="1" dirty="0"/>
              <a:t>Trigger point at which personnel are enrolled in the HCP and certain elements must be administered, i.e. education, monitoring audiometry, hearing protection availability</a:t>
            </a:r>
          </a:p>
          <a:p>
            <a:pPr marL="800100" lvl="1" indent="-342900" algn="l">
              <a:buFont typeface="Wingdings" panose="05000000000000000000" pitchFamily="2" charset="2"/>
              <a:buChar char="§"/>
            </a:pPr>
            <a:r>
              <a:rPr lang="en-US" altLang="en-US" sz="2400" b="1" dirty="0"/>
              <a:t>DoD </a:t>
            </a:r>
            <a:r>
              <a:rPr lang="en-US" altLang="en-US" sz="2400" b="1" u="sng" dirty="0"/>
              <a:t>&gt;</a:t>
            </a:r>
            <a:r>
              <a:rPr lang="en-US" altLang="en-US" sz="2400" b="1" dirty="0"/>
              <a:t> 85 dBA TWA for 8 hours, or </a:t>
            </a:r>
            <a:r>
              <a:rPr lang="en-US" altLang="en-US" sz="2400" b="1" u="sng" dirty="0"/>
              <a:t>&gt;</a:t>
            </a:r>
            <a:r>
              <a:rPr lang="en-US" altLang="en-US" sz="2400" b="1" dirty="0"/>
              <a:t> 140 dBP impulse noise</a:t>
            </a:r>
          </a:p>
          <a:p>
            <a:pPr marL="800100" lvl="1" indent="-342900" algn="l">
              <a:buFont typeface="Wingdings" panose="05000000000000000000" pitchFamily="2" charset="2"/>
              <a:buChar char="§"/>
            </a:pPr>
            <a:r>
              <a:rPr lang="en-US" altLang="en-US" sz="2400" b="1" dirty="0"/>
              <a:t>OSHA </a:t>
            </a:r>
            <a:r>
              <a:rPr lang="en-US" altLang="en-US" sz="2400" b="1" u="sng" dirty="0"/>
              <a:t>&gt;</a:t>
            </a:r>
            <a:r>
              <a:rPr lang="en-US" altLang="en-US" sz="2400" b="1" dirty="0"/>
              <a:t> 85 dBA </a:t>
            </a:r>
          </a:p>
          <a:p>
            <a:pPr marL="342900" indent="-342900" algn="l">
              <a:buFont typeface="Wingdings" panose="05000000000000000000" pitchFamily="2" charset="2"/>
              <a:buChar char="§"/>
            </a:pPr>
            <a:r>
              <a:rPr lang="en-US" altLang="en-US" sz="2800" b="1" dirty="0"/>
              <a:t>Weighting Scales</a:t>
            </a:r>
          </a:p>
          <a:p>
            <a:pPr marL="800100" lvl="1" indent="-342900" algn="l">
              <a:buFont typeface="Wingdings" panose="05000000000000000000" pitchFamily="2" charset="2"/>
              <a:buChar char="§"/>
            </a:pPr>
            <a:r>
              <a:rPr lang="en-US" altLang="en-US" sz="2400" b="1" dirty="0"/>
              <a:t>Filter setting on a sound level meter that electronically screens the sound as measured in the ambient environment; common scales are dBA and dBC</a:t>
            </a:r>
          </a:p>
          <a:p>
            <a:pPr marL="342900" indent="-342900" algn="l">
              <a:buFont typeface="Wingdings" panose="05000000000000000000" pitchFamily="2" charset="2"/>
              <a:buChar char="§"/>
            </a:pPr>
            <a:r>
              <a:rPr lang="en-US" altLang="en-US" sz="2800" b="1" dirty="0"/>
              <a:t>Dose</a:t>
            </a:r>
          </a:p>
          <a:p>
            <a:pPr marL="800100" lvl="1" indent="-342900" algn="l">
              <a:buFont typeface="Wingdings" panose="05000000000000000000" pitchFamily="2" charset="2"/>
              <a:buChar char="§"/>
            </a:pPr>
            <a:r>
              <a:rPr lang="en-US" altLang="en-US" sz="2400" b="1" dirty="0"/>
              <a:t>Percentage of PEL</a:t>
            </a:r>
          </a:p>
        </p:txBody>
      </p:sp>
    </p:spTree>
    <p:extLst>
      <p:ext uri="{BB962C8B-B14F-4D97-AF65-F5344CB8AC3E}">
        <p14:creationId xmlns:p14="http://schemas.microsoft.com/office/powerpoint/2010/main" val="782421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Learning Objectives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smtClean="0"/>
              <a:t>1.5.1</a:t>
            </a:r>
            <a:r>
              <a:rPr lang="en-US" sz="2800" b="1" dirty="0"/>
              <a:t>	Explain the purpose and processes for noise assessment</a:t>
            </a:r>
          </a:p>
          <a:p>
            <a:pPr algn="l"/>
            <a:r>
              <a:rPr lang="en-US" sz="2800" b="1" dirty="0" smtClean="0"/>
              <a:t>1.5.2</a:t>
            </a:r>
            <a:r>
              <a:rPr lang="en-US" sz="2800" b="1" dirty="0"/>
              <a:t>	Explain the role of noise controls</a:t>
            </a:r>
          </a:p>
          <a:p>
            <a:pPr algn="l"/>
            <a:r>
              <a:rPr lang="en-US" sz="2800" b="1" dirty="0" smtClean="0"/>
              <a:t>1.5.3</a:t>
            </a:r>
            <a:r>
              <a:rPr lang="en-US" sz="2800" b="1" dirty="0"/>
              <a:t>	Explain how hearing protection attenuation is estimated</a:t>
            </a:r>
          </a:p>
          <a:p>
            <a:pPr algn="l"/>
            <a:r>
              <a:rPr lang="en-US" sz="2800" b="1" dirty="0" smtClean="0"/>
              <a:t>1.5.4</a:t>
            </a:r>
            <a:r>
              <a:rPr lang="en-US" sz="2800" b="1" dirty="0"/>
              <a:t>	Identify personnel who are required to be in the hearing 	conservation program</a:t>
            </a:r>
          </a:p>
          <a:p>
            <a:pPr algn="l"/>
            <a:r>
              <a:rPr lang="en-US" sz="2800" b="1" dirty="0" smtClean="0"/>
              <a:t>1.5.5</a:t>
            </a:r>
            <a:r>
              <a:rPr lang="en-US" sz="2800" b="1" dirty="0"/>
              <a:t>	Understand the differences between the weighting scales</a:t>
            </a:r>
          </a:p>
          <a:p>
            <a:pPr algn="l"/>
            <a:r>
              <a:rPr lang="en-US" sz="2800" b="1" dirty="0" smtClean="0"/>
              <a:t>1.5.6</a:t>
            </a:r>
            <a:r>
              <a:rPr lang="en-US" sz="2800" b="1" dirty="0"/>
              <a:t>	Understand terminology specific to noise measurement </a:t>
            </a:r>
            <a:r>
              <a:rPr lang="en-US" sz="2800" b="1" dirty="0" smtClean="0"/>
              <a:t>and control</a:t>
            </a:r>
            <a:endParaRPr lang="en-US" sz="2800" b="1" dirty="0"/>
          </a:p>
        </p:txBody>
      </p:sp>
    </p:spTree>
    <p:extLst>
      <p:ext uri="{BB962C8B-B14F-4D97-AF65-F5344CB8AC3E}">
        <p14:creationId xmlns:p14="http://schemas.microsoft.com/office/powerpoint/2010/main" val="298939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Terminology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Bef>
                <a:spcPts val="600"/>
              </a:spcBef>
              <a:buFont typeface="Wingdings" panose="05000000000000000000" pitchFamily="2" charset="2"/>
              <a:buChar char="§"/>
            </a:pPr>
            <a:r>
              <a:rPr lang="en-US" altLang="en-US" sz="2800" b="1" dirty="0"/>
              <a:t>Dosimetry</a:t>
            </a:r>
          </a:p>
          <a:p>
            <a:pPr marL="800100" lvl="1" indent="-342900" algn="l">
              <a:spcBef>
                <a:spcPts val="600"/>
              </a:spcBef>
              <a:buFont typeface="Wingdings" panose="05000000000000000000" pitchFamily="2" charset="2"/>
              <a:buChar char="§"/>
            </a:pPr>
            <a:r>
              <a:rPr lang="en-US" altLang="en-US" sz="2400" b="1" dirty="0"/>
              <a:t>Use of dosimeters for assessing noise exposure</a:t>
            </a:r>
          </a:p>
          <a:p>
            <a:pPr marL="342900" indent="-342900" algn="l">
              <a:spcBef>
                <a:spcPts val="600"/>
              </a:spcBef>
              <a:buFont typeface="Wingdings" panose="05000000000000000000" pitchFamily="2" charset="2"/>
              <a:buChar char="§"/>
            </a:pPr>
            <a:r>
              <a:rPr lang="en-US" altLang="en-US" sz="2800" b="1" dirty="0"/>
              <a:t>Exchange Rate (time/intensity tradeoff)</a:t>
            </a:r>
          </a:p>
          <a:p>
            <a:pPr marL="800100" lvl="1" indent="-342900" algn="l">
              <a:spcBef>
                <a:spcPts val="600"/>
              </a:spcBef>
              <a:buFont typeface="Wingdings" panose="05000000000000000000" pitchFamily="2" charset="2"/>
              <a:buChar char="§"/>
            </a:pPr>
            <a:r>
              <a:rPr lang="en-US" altLang="en-US" sz="2400" b="1" dirty="0"/>
              <a:t>Time-weighting factor used in average varying levels of noise in an exposure</a:t>
            </a:r>
          </a:p>
          <a:p>
            <a:pPr marL="342900" indent="-342900" algn="l">
              <a:spcBef>
                <a:spcPts val="600"/>
              </a:spcBef>
              <a:buFont typeface="Wingdings" panose="05000000000000000000" pitchFamily="2" charset="2"/>
              <a:buChar char="§"/>
            </a:pPr>
            <a:r>
              <a:rPr lang="en-US" altLang="en-US" sz="2800" b="1" dirty="0"/>
              <a:t>Noise survey</a:t>
            </a:r>
          </a:p>
          <a:p>
            <a:pPr marL="800100" lvl="1" indent="-342900" algn="l">
              <a:spcBef>
                <a:spcPts val="600"/>
              </a:spcBef>
              <a:buFont typeface="Wingdings" panose="05000000000000000000" pitchFamily="2" charset="2"/>
              <a:buChar char="§"/>
            </a:pPr>
            <a:r>
              <a:rPr lang="en-US" altLang="en-US" sz="2400" b="1" dirty="0"/>
              <a:t>Mapping of noise levels to determine need for more detailed assessment</a:t>
            </a:r>
          </a:p>
          <a:p>
            <a:pPr marL="342900" indent="-342900" algn="l">
              <a:spcBef>
                <a:spcPts val="600"/>
              </a:spcBef>
              <a:buFont typeface="Wingdings" panose="05000000000000000000" pitchFamily="2" charset="2"/>
              <a:buChar char="§"/>
            </a:pPr>
            <a:r>
              <a:rPr lang="en-US" altLang="en-US" sz="2800" b="1" dirty="0"/>
              <a:t>Noise Study</a:t>
            </a:r>
          </a:p>
          <a:p>
            <a:pPr marL="800100" lvl="1" indent="-342900" algn="l">
              <a:spcBef>
                <a:spcPts val="600"/>
              </a:spcBef>
              <a:buFont typeface="Wingdings" panose="05000000000000000000" pitchFamily="2" charset="2"/>
              <a:buChar char="§"/>
            </a:pPr>
            <a:r>
              <a:rPr lang="en-US" altLang="en-US" sz="2400" b="1" dirty="0"/>
              <a:t>Established exposures and identifies problem noise sources</a:t>
            </a:r>
          </a:p>
          <a:p>
            <a:pPr marL="342900" indent="-342900" algn="l">
              <a:spcBef>
                <a:spcPts val="600"/>
              </a:spcBef>
              <a:buFont typeface="Wingdings" panose="05000000000000000000" pitchFamily="2" charset="2"/>
              <a:buChar char="§"/>
            </a:pPr>
            <a:r>
              <a:rPr lang="en-US" altLang="en-US" sz="2800" b="1" dirty="0"/>
              <a:t>Octave band analysis</a:t>
            </a:r>
          </a:p>
          <a:p>
            <a:pPr marL="800100" lvl="1" indent="-342900" algn="l">
              <a:spcBef>
                <a:spcPts val="600"/>
              </a:spcBef>
              <a:buFont typeface="Wingdings" panose="05000000000000000000" pitchFamily="2" charset="2"/>
              <a:buChar char="§"/>
            </a:pPr>
            <a:r>
              <a:rPr lang="en-US" altLang="en-US" sz="2400" b="1" dirty="0"/>
              <a:t>Breakdown of a sound into frequency bands</a:t>
            </a:r>
          </a:p>
        </p:txBody>
      </p:sp>
    </p:spTree>
    <p:extLst>
      <p:ext uri="{BB962C8B-B14F-4D97-AF65-F5344CB8AC3E}">
        <p14:creationId xmlns:p14="http://schemas.microsoft.com/office/powerpoint/2010/main" val="271545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Summary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9217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altLang="en-US" sz="2800" b="1" dirty="0"/>
              <a:t>Noise assessment</a:t>
            </a:r>
          </a:p>
          <a:p>
            <a:pPr marL="800100" lvl="1" indent="-342900" algn="l">
              <a:buFont typeface="Wingdings" panose="05000000000000000000" pitchFamily="2" charset="2"/>
              <a:buChar char="§"/>
            </a:pPr>
            <a:r>
              <a:rPr lang="en-US" altLang="en-US" sz="2400" b="1" dirty="0" smtClean="0"/>
              <a:t>Purpose/Process/Goals</a:t>
            </a:r>
            <a:endParaRPr lang="en-US" altLang="en-US" sz="2400" b="1" dirty="0"/>
          </a:p>
          <a:p>
            <a:pPr marL="800100" lvl="1" indent="-342900" algn="l">
              <a:buFont typeface="Wingdings" panose="05000000000000000000" pitchFamily="2" charset="2"/>
              <a:buChar char="§"/>
            </a:pPr>
            <a:r>
              <a:rPr lang="en-US" altLang="en-US" sz="2400" b="1" dirty="0"/>
              <a:t>Equipment</a:t>
            </a:r>
          </a:p>
          <a:p>
            <a:pPr marL="800100" lvl="1" indent="-342900" algn="l">
              <a:buFont typeface="Wingdings" panose="05000000000000000000" pitchFamily="2" charset="2"/>
              <a:buChar char="§"/>
            </a:pPr>
            <a:r>
              <a:rPr lang="en-US" altLang="en-US" sz="2400" b="1" dirty="0"/>
              <a:t>Types of </a:t>
            </a:r>
            <a:r>
              <a:rPr lang="en-US" altLang="en-US" sz="2400" b="1" dirty="0" smtClean="0"/>
              <a:t>surveys</a:t>
            </a:r>
          </a:p>
          <a:p>
            <a:pPr marL="800100" lvl="1" indent="-342900" algn="l">
              <a:buFont typeface="Wingdings" panose="05000000000000000000" pitchFamily="2" charset="2"/>
              <a:buChar char="§"/>
            </a:pPr>
            <a:r>
              <a:rPr lang="en-US" altLang="en-US" sz="2400" b="1" dirty="0" smtClean="0"/>
              <a:t>Personnel placed in the HCP</a:t>
            </a:r>
            <a:endParaRPr lang="en-US" altLang="en-US" sz="2400" b="1" dirty="0"/>
          </a:p>
          <a:p>
            <a:pPr marL="342900" indent="-342900" algn="l">
              <a:buFont typeface="Wingdings" panose="05000000000000000000" pitchFamily="2" charset="2"/>
              <a:buChar char="§"/>
            </a:pPr>
            <a:r>
              <a:rPr lang="en-US" altLang="en-US" sz="2800" b="1" dirty="0"/>
              <a:t>Weighting scales</a:t>
            </a:r>
          </a:p>
          <a:p>
            <a:pPr marL="342900" indent="-342900" algn="l">
              <a:buFont typeface="Wingdings" panose="05000000000000000000" pitchFamily="2" charset="2"/>
              <a:buChar char="§"/>
            </a:pPr>
            <a:r>
              <a:rPr lang="en-US" altLang="en-US" sz="2800" b="1" dirty="0"/>
              <a:t>Noise control</a:t>
            </a:r>
          </a:p>
          <a:p>
            <a:pPr marL="800100" lvl="1" indent="-342900" algn="l">
              <a:buFont typeface="Wingdings" panose="05000000000000000000" pitchFamily="2" charset="2"/>
              <a:buChar char="§"/>
            </a:pPr>
            <a:r>
              <a:rPr lang="en-US" altLang="en-US" sz="2400" b="1" dirty="0"/>
              <a:t>Hierarchy of controls</a:t>
            </a:r>
          </a:p>
          <a:p>
            <a:pPr marL="342900" indent="-342900" algn="l">
              <a:buFont typeface="Wingdings" panose="05000000000000000000" pitchFamily="2" charset="2"/>
              <a:buChar char="§"/>
            </a:pPr>
            <a:r>
              <a:rPr lang="en-US" altLang="en-US" sz="2800" b="1" dirty="0"/>
              <a:t>HPD’s</a:t>
            </a:r>
          </a:p>
          <a:p>
            <a:pPr marL="800100" lvl="1" indent="-342900" algn="l">
              <a:buFont typeface="Wingdings" panose="05000000000000000000" pitchFamily="2" charset="2"/>
              <a:buChar char="§"/>
            </a:pPr>
            <a:r>
              <a:rPr lang="en-US" altLang="en-US" sz="2400" b="1" dirty="0" smtClean="0"/>
              <a:t>Attenuation/Last </a:t>
            </a:r>
            <a:r>
              <a:rPr lang="en-US" altLang="en-US" sz="2400" b="1" dirty="0"/>
              <a:t>resort</a:t>
            </a:r>
          </a:p>
          <a:p>
            <a:pPr marL="342900" indent="-342900" algn="l">
              <a:buFont typeface="Wingdings" panose="05000000000000000000" pitchFamily="2" charset="2"/>
              <a:buChar char="§"/>
            </a:pPr>
            <a:r>
              <a:rPr lang="en-US" sz="2800" b="1" dirty="0"/>
              <a:t>Term</a:t>
            </a:r>
            <a:r>
              <a:rPr lang="en-US" altLang="en-US" sz="2800" b="1" dirty="0"/>
              <a:t>inology</a:t>
            </a:r>
          </a:p>
        </p:txBody>
      </p:sp>
    </p:spTree>
    <p:extLst>
      <p:ext uri="{BB962C8B-B14F-4D97-AF65-F5344CB8AC3E}">
        <p14:creationId xmlns:p14="http://schemas.microsoft.com/office/powerpoint/2010/main" val="935029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0"/>
            <a:ext cx="10972800" cy="1619249"/>
          </a:xfrm>
        </p:spPr>
        <p:txBody>
          <a:bodyPr>
            <a:normAutofit/>
          </a:bodyPr>
          <a:lstStyle/>
          <a:p>
            <a:r>
              <a:rPr lang="en-US" b="1" dirty="0" smtClean="0">
                <a:solidFill>
                  <a:srgbClr val="590D25"/>
                </a:solidFill>
                <a:latin typeface="+mn-lt"/>
              </a:rPr>
              <a:t>Noise Measurement and Control</a:t>
            </a:r>
            <a:endParaRPr lang="en-US" dirty="0">
              <a:latin typeface="+mn-lt"/>
            </a:endParaRPr>
          </a:p>
        </p:txBody>
      </p:sp>
      <p:sp>
        <p:nvSpPr>
          <p:cNvPr id="3" name="Subtitle 2"/>
          <p:cNvSpPr>
            <a:spLocks noGrp="1"/>
          </p:cNvSpPr>
          <p:nvPr>
            <p:ph type="subTitle" idx="1"/>
          </p:nvPr>
        </p:nvSpPr>
        <p:spPr>
          <a:xfrm>
            <a:off x="2447925" y="5172075"/>
            <a:ext cx="7305675" cy="1009650"/>
          </a:xfrm>
        </p:spPr>
        <p:txBody>
          <a:bodyPr>
            <a:normAutofit fontScale="70000" lnSpcReduction="20000"/>
          </a:bodyPr>
          <a:lstStyle/>
          <a:p>
            <a:r>
              <a:rPr lang="en-US" sz="5200" b="1" dirty="0">
                <a:solidFill>
                  <a:srgbClr val="660033"/>
                </a:solidFill>
              </a:rPr>
              <a:t>Tri-Service Hearing Technician </a:t>
            </a:r>
            <a:endParaRPr lang="en-US" sz="5200" b="1" dirty="0" smtClean="0">
              <a:solidFill>
                <a:srgbClr val="660033"/>
              </a:solidFill>
            </a:endParaRPr>
          </a:p>
          <a:p>
            <a:r>
              <a:rPr lang="en-US" sz="5200" b="1" dirty="0" smtClean="0">
                <a:solidFill>
                  <a:srgbClr val="660033"/>
                </a:solidFill>
              </a:rPr>
              <a:t>4.2 </a:t>
            </a:r>
            <a:r>
              <a:rPr lang="en-US" sz="5200" b="1" dirty="0">
                <a:solidFill>
                  <a:srgbClr val="660033"/>
                </a:solidFill>
              </a:rPr>
              <a:t>Certification Course</a:t>
            </a:r>
            <a:endParaRPr lang="en-US" sz="5200" dirty="0">
              <a:solidFill>
                <a:srgbClr val="660033"/>
              </a:solidFill>
            </a:endParaRPr>
          </a:p>
          <a:p>
            <a:endParaRPr lang="en-US" dirty="0"/>
          </a:p>
        </p:txBody>
      </p:sp>
      <p:pic>
        <p:nvPicPr>
          <p:cNvPr id="6" name="Picture 5"/>
          <p:cNvPicPr>
            <a:picLocks noChangeAspect="1"/>
          </p:cNvPicPr>
          <p:nvPr/>
        </p:nvPicPr>
        <p:blipFill rotWithShape="1">
          <a:blip r:embed="rId2"/>
          <a:srcRect l="500" r="1"/>
          <a:stretch/>
        </p:blipFill>
        <p:spPr>
          <a:xfrm>
            <a:off x="36576" y="2717590"/>
            <a:ext cx="12126468" cy="1433334"/>
          </a:xfrm>
          <a:prstGeom prst="rect">
            <a:avLst/>
          </a:prstGeom>
        </p:spPr>
      </p:pic>
      <p:pic>
        <p:nvPicPr>
          <p:cNvPr id="7" name="Picture 6"/>
          <p:cNvPicPr>
            <a:picLocks noChangeAspect="1"/>
          </p:cNvPicPr>
          <p:nvPr/>
        </p:nvPicPr>
        <p:blipFill>
          <a:blip r:embed="rId3"/>
          <a:stretch>
            <a:fillRect/>
          </a:stretch>
        </p:blipFill>
        <p:spPr>
          <a:xfrm>
            <a:off x="9184760" y="5599253"/>
            <a:ext cx="2990476" cy="1238095"/>
          </a:xfrm>
          <a:prstGeom prst="rect">
            <a:avLst/>
          </a:prstGeom>
        </p:spPr>
      </p:pic>
      <p:sp>
        <p:nvSpPr>
          <p:cNvPr id="9" name="Rectangle 2"/>
          <p:cNvSpPr txBox="1">
            <a:spLocks noChangeArrowheads="1"/>
          </p:cNvSpPr>
          <p:nvPr/>
        </p:nvSpPr>
        <p:spPr bwMode="auto">
          <a:xfrm>
            <a:off x="4206240" y="1465616"/>
            <a:ext cx="3791712" cy="1217086"/>
          </a:xfrm>
          <a:prstGeom prst="rect">
            <a:avLst/>
          </a:prstGeom>
          <a:noFill/>
          <a:ln w="9525" algn="ctr">
            <a:noFill/>
            <a:miter lim="800000"/>
            <a:headEnd/>
            <a:tailEnd/>
          </a:ln>
          <a:effectLst/>
        </p:spPr>
        <p:txBody>
          <a:bodyPr vert="horz" lIns="91416" tIns="45708" rIns="91416" bIns="45708" rtlCol="0" anchor="ctr">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i="1" dirty="0" smtClean="0">
                <a:solidFill>
                  <a:srgbClr val="C00000"/>
                </a:solidFill>
                <a:effectLst>
                  <a:outerShdw blurRad="38100" dist="38100" dir="2700000" algn="tl">
                    <a:srgbClr val="000000">
                      <a:alpha val="43137"/>
                    </a:srgbClr>
                  </a:outerShdw>
                </a:effectLst>
                <a:latin typeface="+mn-lt"/>
              </a:rPr>
              <a:t>? Questions ?</a:t>
            </a:r>
            <a:endParaRPr lang="en-US" sz="5400" b="1" i="1" dirty="0">
              <a:solidFill>
                <a:srgbClr val="C0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1831361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Noise Assessment</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Noise surveys</a:t>
            </a:r>
          </a:p>
          <a:p>
            <a:pPr marL="914400" lvl="1" indent="-457200" algn="l">
              <a:buFont typeface="Wingdings" panose="05000000000000000000" pitchFamily="2" charset="2"/>
              <a:buChar char="§"/>
            </a:pPr>
            <a:r>
              <a:rPr lang="en-US" altLang="en-US" sz="2400" b="1" dirty="0"/>
              <a:t>Quantify exposure and determine health risks</a:t>
            </a:r>
            <a:endParaRPr lang="en-US" sz="2400" b="1" dirty="0"/>
          </a:p>
          <a:p>
            <a:pPr marL="457200" indent="-457200" algn="l">
              <a:buFont typeface="Wingdings" panose="05000000000000000000" pitchFamily="2" charset="2"/>
              <a:buChar char="§"/>
            </a:pPr>
            <a:r>
              <a:rPr lang="en-US" sz="2800" b="1" dirty="0"/>
              <a:t>Noise control studies</a:t>
            </a:r>
            <a:endParaRPr lang="en-US" altLang="en-US" sz="2800" b="1" dirty="0"/>
          </a:p>
          <a:p>
            <a:pPr marL="914400" lvl="1" indent="-457200" algn="l">
              <a:buFont typeface="Wingdings" panose="05000000000000000000" pitchFamily="2" charset="2"/>
              <a:buChar char="§"/>
            </a:pPr>
            <a:r>
              <a:rPr lang="en-US" altLang="en-US" sz="2400" b="1" dirty="0"/>
              <a:t>Characterize the noise hazard for implementing controls</a:t>
            </a:r>
          </a:p>
          <a:p>
            <a:pPr marL="457200" indent="-457200" algn="l">
              <a:buFont typeface="Wingdings" panose="05000000000000000000" pitchFamily="2" charset="2"/>
              <a:buChar char="§"/>
            </a:pPr>
            <a:r>
              <a:rPr lang="en-US" altLang="en-US" sz="2800" b="1" dirty="0"/>
              <a:t>Who measures noise</a:t>
            </a:r>
          </a:p>
          <a:p>
            <a:pPr marL="914400" lvl="1" indent="-457200" algn="l">
              <a:buFont typeface="Wingdings" panose="05000000000000000000" pitchFamily="2" charset="2"/>
              <a:buChar char="§"/>
            </a:pPr>
            <a:r>
              <a:rPr lang="en-US" altLang="en-US" sz="2400" b="1" dirty="0"/>
              <a:t>Industrial Hygienist (IH), acoustical engineer or other qualified professional</a:t>
            </a:r>
          </a:p>
          <a:p>
            <a:pPr marL="457200" indent="-457200" algn="l">
              <a:buFont typeface="Wingdings" panose="05000000000000000000" pitchFamily="2" charset="2"/>
              <a:buChar char="§"/>
            </a:pPr>
            <a:r>
              <a:rPr lang="en-US" altLang="en-US" sz="2800" b="1" dirty="0"/>
              <a:t> When is noise measured</a:t>
            </a:r>
          </a:p>
          <a:p>
            <a:pPr marL="914400" lvl="1" indent="-457200" algn="l">
              <a:buFont typeface="Wingdings" panose="05000000000000000000" pitchFamily="2" charset="2"/>
              <a:buChar char="§"/>
            </a:pPr>
            <a:r>
              <a:rPr lang="en-US" altLang="en-US" sz="2400" b="1" dirty="0"/>
              <a:t>Annually </a:t>
            </a:r>
          </a:p>
          <a:p>
            <a:pPr marL="914400" lvl="1" indent="-457200" algn="l">
              <a:buFont typeface="Wingdings" panose="05000000000000000000" pitchFamily="2" charset="2"/>
              <a:buChar char="§"/>
            </a:pPr>
            <a:r>
              <a:rPr lang="en-US" altLang="en-US" sz="2400" b="1" dirty="0"/>
              <a:t>New or changed equipment or processes, hearing trends</a:t>
            </a:r>
          </a:p>
        </p:txBody>
      </p:sp>
    </p:spTree>
    <p:extLst>
      <p:ext uri="{BB962C8B-B14F-4D97-AF65-F5344CB8AC3E}">
        <p14:creationId xmlns:p14="http://schemas.microsoft.com/office/powerpoint/2010/main" val="532363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Area Noise Surveys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altLang="en-US" sz="2800" b="1" dirty="0"/>
              <a:t>Determine the noise level of particular piece of equipment or area </a:t>
            </a:r>
          </a:p>
          <a:p>
            <a:pPr marL="342900" indent="-342900" algn="l">
              <a:buFont typeface="Wingdings" panose="05000000000000000000" pitchFamily="2" charset="2"/>
              <a:buChar char="§"/>
            </a:pPr>
            <a:r>
              <a:rPr lang="en-US" altLang="en-US" sz="2800" b="1" dirty="0"/>
              <a:t>Sound-level meters (SLM)</a:t>
            </a:r>
          </a:p>
          <a:p>
            <a:pPr marL="800100" lvl="1" indent="-342900" algn="l">
              <a:buFont typeface="Wingdings" panose="05000000000000000000" pitchFamily="2" charset="2"/>
              <a:buChar char="§"/>
            </a:pPr>
            <a:r>
              <a:rPr lang="en-US" altLang="en-US" sz="2400" b="1" dirty="0"/>
              <a:t>Used for a particular area or equipment</a:t>
            </a:r>
          </a:p>
          <a:p>
            <a:pPr marL="800100" lvl="1" indent="-342900" algn="l">
              <a:buFont typeface="Wingdings" panose="05000000000000000000" pitchFamily="2" charset="2"/>
              <a:buChar char="§"/>
            </a:pPr>
            <a:r>
              <a:rPr lang="en-US" altLang="en-US" sz="2400" b="1" dirty="0"/>
              <a:t>Type 1 (precision), Type II (general)</a:t>
            </a:r>
          </a:p>
          <a:p>
            <a:pPr marL="800100" lvl="1" indent="-342900" algn="l">
              <a:buFont typeface="Wingdings" panose="05000000000000000000" pitchFamily="2" charset="2"/>
              <a:buChar char="§"/>
            </a:pPr>
            <a:r>
              <a:rPr lang="en-US" altLang="en-US" sz="2400" b="1" dirty="0"/>
              <a:t>Octave-band analysis (Type 1 SLM)</a:t>
            </a:r>
          </a:p>
          <a:p>
            <a:pPr marL="800100" lvl="1" indent="-342900" algn="l">
              <a:buFont typeface="Wingdings" panose="05000000000000000000" pitchFamily="2" charset="2"/>
              <a:buChar char="§"/>
            </a:pPr>
            <a:r>
              <a:rPr lang="en-US" altLang="en-US" sz="2400" b="1" dirty="0"/>
              <a:t>Mostly done with </a:t>
            </a:r>
            <a:r>
              <a:rPr lang="en-US" altLang="en-US" sz="2400" b="1" dirty="0" smtClean="0"/>
              <a:t>Type </a:t>
            </a:r>
            <a:r>
              <a:rPr lang="en-US" altLang="en-US" sz="2400" b="1" dirty="0"/>
              <a:t>II general purpose meters (accuracy within 2 dB)</a:t>
            </a:r>
          </a:p>
          <a:p>
            <a:pPr marL="342900" indent="-342900" algn="l">
              <a:buFont typeface="Wingdings" panose="05000000000000000000" pitchFamily="2" charset="2"/>
              <a:buChar char="§"/>
            </a:pPr>
            <a:r>
              <a:rPr lang="en-US" altLang="en-US" sz="2800" b="1" dirty="0"/>
              <a:t>Sound booth background noise certification (required annually)</a:t>
            </a:r>
            <a:endParaRPr lang="en-US" sz="2800" b="1" dirty="0"/>
          </a:p>
        </p:txBody>
      </p:sp>
      <p:pic>
        <p:nvPicPr>
          <p:cNvPr id="5" name="Picture 4"/>
          <p:cNvPicPr>
            <a:picLocks noChangeAspect="1"/>
          </p:cNvPicPr>
          <p:nvPr/>
        </p:nvPicPr>
        <p:blipFill>
          <a:blip r:embed="rId3"/>
          <a:stretch>
            <a:fillRect/>
          </a:stretch>
        </p:blipFill>
        <p:spPr>
          <a:xfrm>
            <a:off x="4437119" y="4239433"/>
            <a:ext cx="3330000" cy="2114286"/>
          </a:xfrm>
          <a:prstGeom prst="rect">
            <a:avLst/>
          </a:prstGeom>
        </p:spPr>
      </p:pic>
    </p:spTree>
    <p:extLst>
      <p:ext uri="{BB962C8B-B14F-4D97-AF65-F5344CB8AC3E}">
        <p14:creationId xmlns:p14="http://schemas.microsoft.com/office/powerpoint/2010/main" val="1738539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Noise Hazard Assessment</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I</a:t>
            </a:r>
            <a:r>
              <a:rPr lang="en-US" altLang="en-US" sz="2800" b="1" dirty="0">
                <a:cs typeface="Arial" charset="0"/>
              </a:rPr>
              <a:t>dentify potentially hazardous noise sources</a:t>
            </a:r>
          </a:p>
          <a:p>
            <a:pPr marL="457200" indent="-457200" algn="l">
              <a:buFont typeface="Wingdings" panose="05000000000000000000" pitchFamily="2" charset="2"/>
              <a:buChar char="§"/>
            </a:pPr>
            <a:r>
              <a:rPr lang="en-US" altLang="en-US" sz="2800" b="1" dirty="0">
                <a:cs typeface="Arial" charset="0"/>
              </a:rPr>
              <a:t>Determine individuals employed in hazardous noise areas</a:t>
            </a:r>
          </a:p>
          <a:p>
            <a:pPr marL="457200" indent="-457200" algn="l">
              <a:buFont typeface="Wingdings" panose="05000000000000000000" pitchFamily="2" charset="2"/>
              <a:buChar char="§"/>
            </a:pPr>
            <a:r>
              <a:rPr lang="en-US" altLang="en-US" sz="2800" b="1" dirty="0">
                <a:cs typeface="Arial" charset="0"/>
              </a:rPr>
              <a:t>Identify personnel who should be enrolled in hearing conservation program to Safety (see service-specific guidelines)</a:t>
            </a:r>
          </a:p>
          <a:p>
            <a:pPr marL="457200" indent="-457200" algn="l">
              <a:buFont typeface="Wingdings" panose="05000000000000000000" pitchFamily="2" charset="2"/>
              <a:buChar char="§"/>
            </a:pPr>
            <a:r>
              <a:rPr lang="en-US" altLang="en-US" sz="2800" b="1" dirty="0">
                <a:cs typeface="Arial" charset="0"/>
              </a:rPr>
              <a:t>Label noise hazardous areas and equipment with appropriate labels</a:t>
            </a:r>
            <a:endParaRPr lang="en-US" altLang="en-US" sz="2800" b="1" dirty="0"/>
          </a:p>
        </p:txBody>
      </p:sp>
    </p:spTree>
    <p:extLst>
      <p:ext uri="{BB962C8B-B14F-4D97-AF65-F5344CB8AC3E}">
        <p14:creationId xmlns:p14="http://schemas.microsoft.com/office/powerpoint/2010/main" val="2465956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Noise Study - Dosimetry</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Cap</a:t>
            </a:r>
            <a:r>
              <a:rPr lang="en-US" altLang="en-US" sz="2800" b="1" dirty="0"/>
              <a:t>tures individual exposures over a work shift (TWA)</a:t>
            </a:r>
          </a:p>
          <a:p>
            <a:pPr marL="457200" indent="-457200" algn="l">
              <a:buFont typeface="Wingdings" panose="05000000000000000000" pitchFamily="2" charset="2"/>
              <a:buChar char="§"/>
            </a:pPr>
            <a:r>
              <a:rPr lang="en-US" altLang="en-US" sz="2800" b="1" dirty="0"/>
              <a:t>Measures the average dBA level</a:t>
            </a:r>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1675" y="604836"/>
            <a:ext cx="20193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9953" y="1835266"/>
            <a:ext cx="3203258" cy="4467701"/>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0482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Weighting Scales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9" y="1235202"/>
            <a:ext cx="5766818"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Changes a measurement to lessen the contributions of low frequencies</a:t>
            </a:r>
          </a:p>
          <a:p>
            <a:pPr marL="457200" indent="-457200" algn="l">
              <a:buFont typeface="Wingdings" panose="05000000000000000000" pitchFamily="2" charset="2"/>
              <a:buChar char="§"/>
            </a:pPr>
            <a:r>
              <a:rPr lang="en-US" altLang="en-US" sz="2800" b="1" dirty="0"/>
              <a:t>The “A” scale mimics how the human ear hears sound</a:t>
            </a:r>
          </a:p>
          <a:p>
            <a:pPr marL="457200" indent="-457200" algn="l">
              <a:buFont typeface="Wingdings" panose="05000000000000000000" pitchFamily="2" charset="2"/>
              <a:buChar char="§"/>
            </a:pPr>
            <a:r>
              <a:rPr lang="en-US" altLang="en-US" sz="2800" b="1" dirty="0"/>
              <a:t>The “C” scale is used to recommend the hearing protector device to use in the noise hazard area</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8" t="3203" r="2381"/>
          <a:stretch/>
        </p:blipFill>
        <p:spPr bwMode="auto">
          <a:xfrm>
            <a:off x="6025894" y="1223008"/>
            <a:ext cx="6055220" cy="493449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3241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Averaging Decibel Levels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r>
              <a:rPr lang="en-US" sz="2800" b="1" dirty="0"/>
              <a:t>Average is Time Weighted (TWA), not arithmetic</a:t>
            </a:r>
          </a:p>
          <a:p>
            <a:pPr marL="914400" lvl="1" indent="-457200" algn="l">
              <a:buFont typeface="Wingdings" panose="05000000000000000000" pitchFamily="2" charset="2"/>
              <a:buChar char="§"/>
            </a:pPr>
            <a:r>
              <a:rPr lang="en-US" altLang="en-US" sz="2400" b="1" dirty="0"/>
              <a:t>Depends on the time/intensity relationship (exchange rate)</a:t>
            </a:r>
          </a:p>
          <a:p>
            <a:pPr marL="914400" lvl="1" indent="-457200" algn="l">
              <a:buFont typeface="Wingdings" panose="05000000000000000000" pitchFamily="2" charset="2"/>
              <a:buChar char="§"/>
            </a:pPr>
            <a:r>
              <a:rPr lang="en-US" altLang="en-US" sz="2400" b="1" dirty="0"/>
              <a:t>Cumulative exposure over day and lifetime</a:t>
            </a:r>
          </a:p>
          <a:p>
            <a:pPr marL="457200" indent="-457200" algn="l">
              <a:buFont typeface="Wingdings" panose="05000000000000000000" pitchFamily="2" charset="2"/>
              <a:buChar char="§"/>
            </a:pPr>
            <a:r>
              <a:rPr lang="en-US" altLang="en-US" sz="2800" b="1" dirty="0"/>
              <a:t>Exchange rate for time/intensity tradeoff depends:</a:t>
            </a:r>
          </a:p>
          <a:p>
            <a:pPr marL="914400" lvl="1" indent="-457200" algn="l">
              <a:buFont typeface="Wingdings" panose="05000000000000000000" pitchFamily="2" charset="2"/>
              <a:buChar char="§"/>
            </a:pPr>
            <a:r>
              <a:rPr lang="en-US" altLang="en-US" sz="2400" b="1" dirty="0" smtClean="0"/>
              <a:t>3 </a:t>
            </a:r>
            <a:r>
              <a:rPr lang="en-US" altLang="en-US" sz="2400" b="1" dirty="0"/>
              <a:t>dB per doubling of level (DoD, ACGIH, NIOSH and most other countries) – Recommended Practice</a:t>
            </a:r>
          </a:p>
          <a:p>
            <a:pPr marL="914400" lvl="1" indent="-457200" algn="l">
              <a:buFont typeface="Wingdings" panose="05000000000000000000" pitchFamily="2" charset="2"/>
              <a:buChar char="§"/>
            </a:pPr>
            <a:r>
              <a:rPr lang="en-US" altLang="en-US" sz="2400" b="1" dirty="0" smtClean="0"/>
              <a:t>5 </a:t>
            </a:r>
            <a:r>
              <a:rPr lang="en-US" altLang="en-US" sz="2400" b="1" dirty="0"/>
              <a:t>dB per doubling of level (OSHA)</a:t>
            </a:r>
          </a:p>
          <a:p>
            <a:pPr marL="457200" indent="-457200" algn="l">
              <a:buFont typeface="Wingdings" panose="05000000000000000000" pitchFamily="2" charset="2"/>
              <a:buChar char="§"/>
            </a:pPr>
            <a:r>
              <a:rPr lang="en-US" altLang="en-US" sz="2800" b="1" dirty="0"/>
              <a:t>Permissible Exposure Limit (PEL) (also called criterion level)</a:t>
            </a:r>
          </a:p>
          <a:p>
            <a:pPr marL="914400" lvl="1" indent="-457200" algn="l">
              <a:buFont typeface="Wingdings" panose="05000000000000000000" pitchFamily="2" charset="2"/>
              <a:buChar char="§"/>
            </a:pPr>
            <a:r>
              <a:rPr lang="en-US" altLang="en-US" sz="2400" b="1" dirty="0"/>
              <a:t>85 dBA TWA over 8-hours (DoD, ACGIH, NIOSH)</a:t>
            </a:r>
          </a:p>
          <a:p>
            <a:pPr marL="914400" lvl="1" indent="-457200" algn="l">
              <a:buFont typeface="Wingdings" panose="05000000000000000000" pitchFamily="2" charset="2"/>
              <a:buChar char="§"/>
            </a:pPr>
            <a:r>
              <a:rPr lang="en-US" altLang="en-US" sz="2400" b="1" dirty="0"/>
              <a:t>90 dBA TWA over 8-hours (OSHA, MSHA</a:t>
            </a:r>
            <a:r>
              <a:rPr lang="en-US" altLang="en-US" sz="2400" b="1" dirty="0" smtClean="0"/>
              <a:t>)</a:t>
            </a:r>
          </a:p>
          <a:p>
            <a:pPr marL="914400" lvl="1" indent="-457200" algn="l">
              <a:buFont typeface="Wingdings" panose="05000000000000000000" pitchFamily="2" charset="2"/>
              <a:buChar char="§"/>
            </a:pPr>
            <a:r>
              <a:rPr lang="en-US" altLang="en-US" sz="2400" b="1" dirty="0" smtClean="0"/>
              <a:t>The louder the exposure = the shorter the time you can be exposed</a:t>
            </a:r>
            <a:endParaRPr lang="en-US" altLang="en-US" sz="2400" b="1" dirty="0"/>
          </a:p>
        </p:txBody>
      </p:sp>
    </p:spTree>
    <p:extLst>
      <p:ext uri="{BB962C8B-B14F-4D97-AF65-F5344CB8AC3E}">
        <p14:creationId xmlns:p14="http://schemas.microsoft.com/office/powerpoint/2010/main" val="4059398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0075" y="9525"/>
            <a:ext cx="11010900" cy="1190624"/>
          </a:xfrm>
        </p:spPr>
        <p:txBody>
          <a:bodyPr>
            <a:normAutofit/>
          </a:bodyPr>
          <a:lstStyle/>
          <a:p>
            <a:r>
              <a:rPr lang="en-US" sz="3600" b="1" dirty="0" smtClean="0">
                <a:solidFill>
                  <a:srgbClr val="590D25"/>
                </a:solidFill>
                <a:latin typeface="+mn-lt"/>
              </a:rPr>
              <a:t>Noise Measurement and Control</a:t>
            </a:r>
            <a:br>
              <a:rPr lang="en-US" sz="3600" b="1" dirty="0" smtClean="0">
                <a:solidFill>
                  <a:srgbClr val="590D25"/>
                </a:solidFill>
                <a:latin typeface="+mn-lt"/>
              </a:rPr>
            </a:br>
            <a:r>
              <a:rPr lang="en-US" sz="3600" b="1" dirty="0" smtClean="0">
                <a:solidFill>
                  <a:srgbClr val="590D25"/>
                </a:solidFill>
                <a:latin typeface="+mn-lt"/>
              </a:rPr>
              <a:t>Other Noise Exposure Characterizations</a:t>
            </a:r>
            <a:endParaRPr lang="en-US" sz="3600" dirty="0">
              <a:latin typeface="+mn-lt"/>
            </a:endParaRPr>
          </a:p>
        </p:txBody>
      </p:sp>
      <p:sp>
        <p:nvSpPr>
          <p:cNvPr id="3" name="Subtitle 2"/>
          <p:cNvSpPr>
            <a:spLocks noGrp="1"/>
          </p:cNvSpPr>
          <p:nvPr>
            <p:ph type="subTitle" idx="1"/>
          </p:nvPr>
        </p:nvSpPr>
        <p:spPr>
          <a:xfrm>
            <a:off x="0" y="6400799"/>
            <a:ext cx="12191999" cy="447675"/>
          </a:xfrm>
        </p:spPr>
        <p:txBody>
          <a:bodyPr>
            <a:normAutofit lnSpcReduction="10000"/>
          </a:bodyPr>
          <a:lstStyle/>
          <a:p>
            <a:pPr algn="l"/>
            <a:r>
              <a:rPr lang="en-US" sz="2600" b="1" dirty="0">
                <a:solidFill>
                  <a:srgbClr val="660033"/>
                </a:solidFill>
              </a:rPr>
              <a:t>Tri-Service Hearing </a:t>
            </a:r>
            <a:r>
              <a:rPr lang="en-US" sz="2600" b="1" dirty="0" smtClean="0">
                <a:solidFill>
                  <a:srgbClr val="660033"/>
                </a:solidFill>
              </a:rPr>
              <a:t>Technician 4.2 </a:t>
            </a:r>
            <a:r>
              <a:rPr lang="en-US" sz="2600" b="1" dirty="0">
                <a:solidFill>
                  <a:srgbClr val="660033"/>
                </a:solidFill>
              </a:rPr>
              <a:t>Certification Course</a:t>
            </a:r>
            <a:endParaRPr lang="en-US" sz="2600" dirty="0">
              <a:solidFill>
                <a:srgbClr val="660033"/>
              </a:solidFill>
            </a:endParaRPr>
          </a:p>
          <a:p>
            <a:endParaRPr lang="en-US" dirty="0"/>
          </a:p>
        </p:txBody>
      </p:sp>
      <p:sp>
        <p:nvSpPr>
          <p:cNvPr id="6" name="Content Placeholder 1"/>
          <p:cNvSpPr txBox="1">
            <a:spLocks/>
          </p:cNvSpPr>
          <p:nvPr/>
        </p:nvSpPr>
        <p:spPr>
          <a:xfrm>
            <a:off x="304798" y="1235202"/>
            <a:ext cx="11582401" cy="46767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Action Level</a:t>
            </a:r>
          </a:p>
          <a:p>
            <a:pPr marL="914400" lvl="1" indent="-457200" algn="l">
              <a:spcBef>
                <a:spcPts val="600"/>
              </a:spcBef>
              <a:buFont typeface="Wingdings" panose="05000000000000000000" pitchFamily="2" charset="2"/>
              <a:buChar char="§"/>
            </a:pPr>
            <a:r>
              <a:rPr lang="en-US" altLang="en-US" sz="2800" b="1" dirty="0"/>
              <a:t>85 dBA TWA over 8-hours in most agencies</a:t>
            </a:r>
          </a:p>
          <a:p>
            <a:pPr marL="914400" lvl="1" indent="-457200" algn="l">
              <a:buFont typeface="Wingdings" panose="05000000000000000000" pitchFamily="2" charset="2"/>
              <a:buChar char="§"/>
            </a:pPr>
            <a:r>
              <a:rPr lang="en-US" altLang="en-US" sz="2800" b="1" dirty="0"/>
              <a:t>Point at which a hearing conservation program is required</a:t>
            </a:r>
          </a:p>
          <a:p>
            <a:pPr marL="1371600" lvl="2" indent="-457200" algn="l">
              <a:spcBef>
                <a:spcPts val="600"/>
              </a:spcBef>
              <a:buFont typeface="Wingdings" panose="05000000000000000000" pitchFamily="2" charset="2"/>
              <a:buChar char="§"/>
            </a:pPr>
            <a:r>
              <a:rPr lang="en-US" altLang="en-US" sz="2400" b="1" dirty="0"/>
              <a:t>Monitoring audiometry</a:t>
            </a:r>
          </a:p>
          <a:p>
            <a:pPr marL="1371600" lvl="2" indent="-457200" algn="l">
              <a:spcBef>
                <a:spcPts val="600"/>
              </a:spcBef>
              <a:buFont typeface="Wingdings" panose="05000000000000000000" pitchFamily="2" charset="2"/>
              <a:buChar char="§"/>
            </a:pPr>
            <a:r>
              <a:rPr lang="en-US" altLang="en-US" sz="2400" b="1" dirty="0"/>
              <a:t>Hearing protection availability (required use in DoD)</a:t>
            </a:r>
          </a:p>
          <a:p>
            <a:pPr marL="1371600" lvl="2" indent="-457200" algn="l">
              <a:spcBef>
                <a:spcPts val="600"/>
              </a:spcBef>
              <a:buFont typeface="Wingdings" panose="05000000000000000000" pitchFamily="2" charset="2"/>
              <a:buChar char="§"/>
            </a:pPr>
            <a:r>
              <a:rPr lang="en-US" altLang="en-US" sz="2400" b="1" dirty="0"/>
              <a:t>Annual hearing health </a:t>
            </a:r>
            <a:r>
              <a:rPr lang="en-US" altLang="en-US" sz="2400" b="1" dirty="0" smtClean="0"/>
              <a:t>education</a:t>
            </a:r>
            <a:endParaRPr lang="en-US" altLang="en-US" sz="2400" b="1" dirty="0"/>
          </a:p>
        </p:txBody>
      </p:sp>
    </p:spTree>
    <p:extLst>
      <p:ext uri="{BB962C8B-B14F-4D97-AF65-F5344CB8AC3E}">
        <p14:creationId xmlns:p14="http://schemas.microsoft.com/office/powerpoint/2010/main" val="2020812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795</TotalTime>
  <Words>2190</Words>
  <Application>Microsoft Office PowerPoint</Application>
  <PresentationFormat>Widescreen</PresentationFormat>
  <Paragraphs>207</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Noise Measurement and Control</vt:lpstr>
      <vt:lpstr>Noise Measurement and Control Learning Objectives</vt:lpstr>
      <vt:lpstr>Noise Measurement and Control Noise Assessment</vt:lpstr>
      <vt:lpstr>Noise Measurement and Control Area Noise Surveys</vt:lpstr>
      <vt:lpstr>Noise Measurement and Control Noise Hazard Assessment</vt:lpstr>
      <vt:lpstr>Noise Measurement and Control Noise Study - Dosimetry</vt:lpstr>
      <vt:lpstr>Noise Measurement and Control Weighting Scales</vt:lpstr>
      <vt:lpstr>Noise Measurement and Control Averaging Decibel Levels</vt:lpstr>
      <vt:lpstr>Noise Measurement and Control Other Noise Exposure Characterizations</vt:lpstr>
      <vt:lpstr>Noise Measurement and Control Other Noise Exposure Characterizations</vt:lpstr>
      <vt:lpstr>Noise Measurement and Control NIOSH and OSHA Standards</vt:lpstr>
      <vt:lpstr>Noise Measurement and Control Noise Controls</vt:lpstr>
      <vt:lpstr>Noise Measurement and Control Hierarchy of Noise Controls</vt:lpstr>
      <vt:lpstr>Noise Measurement and Control Engineering Controls – Source/Path</vt:lpstr>
      <vt:lpstr>Noise Measurement and Control Engineering Controls - Receiver</vt:lpstr>
      <vt:lpstr>Noise Measurement and Control Administrative Controls</vt:lpstr>
      <vt:lpstr>Noise Measurement and Control Personal Protective Equipment (PPE)</vt:lpstr>
      <vt:lpstr>Noise Measurement and Control Terminology</vt:lpstr>
      <vt:lpstr>Noise Measurement and Control Terminology</vt:lpstr>
      <vt:lpstr>Noise Measurement and Control Terminology</vt:lpstr>
      <vt:lpstr>Noise Measurement and Control Summary</vt:lpstr>
      <vt:lpstr>Noise Measurement and Control</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Hearing Conservation Overview</dc:title>
  <dc:creator>Mason, Theodore D. (CIV)</dc:creator>
  <cp:lastModifiedBy>Mason, Theodore D. (CIV)</cp:lastModifiedBy>
  <cp:revision>76</cp:revision>
  <dcterms:created xsi:type="dcterms:W3CDTF">2021-11-08T10:46:43Z</dcterms:created>
  <dcterms:modified xsi:type="dcterms:W3CDTF">2021-12-27T11:13:46Z</dcterms:modified>
</cp:coreProperties>
</file>